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1" r:id="rId2"/>
  </p:sldMasterIdLst>
  <p:notesMasterIdLst>
    <p:notesMasterId r:id="rId12"/>
  </p:notesMasterIdLst>
  <p:handoutMasterIdLst>
    <p:handoutMasterId r:id="rId13"/>
  </p:handoutMasterIdLst>
  <p:sldIdLst>
    <p:sldId id="309" r:id="rId3"/>
    <p:sldId id="319" r:id="rId4"/>
    <p:sldId id="311" r:id="rId5"/>
    <p:sldId id="312" r:id="rId6"/>
    <p:sldId id="313" r:id="rId7"/>
    <p:sldId id="314" r:id="rId8"/>
    <p:sldId id="318" r:id="rId9"/>
    <p:sldId id="316" r:id="rId10"/>
    <p:sldId id="317" r:id="rId1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7" autoAdjust="0"/>
    <p:restoredTop sz="87018" autoAdjust="0"/>
  </p:normalViewPr>
  <p:slideViewPr>
    <p:cSldViewPr snapToGrid="0" showGuides="1">
      <p:cViewPr varScale="1">
        <p:scale>
          <a:sx n="75" d="100"/>
          <a:sy n="75" d="100"/>
        </p:scale>
        <p:origin x="1594" y="48"/>
      </p:cViewPr>
      <p:guideLst>
        <p:guide orient="horz" pos="2160"/>
        <p:guide pos="2880"/>
        <p:guide orient="horz"/>
      </p:guideLst>
    </p:cSldViewPr>
  </p:slideViewPr>
  <p:notesTextViewPr>
    <p:cViewPr>
      <p:scale>
        <a:sx n="1" d="1"/>
        <a:sy n="1" d="1"/>
      </p:scale>
      <p:origin x="0" y="0"/>
    </p:cViewPr>
  </p:notesText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Size (LOC)</a:t>
            </a:r>
          </a:p>
        </c:rich>
      </c:tx>
      <c:overlay val="0"/>
    </c:title>
    <c:autoTitleDeleted val="0"/>
    <c:plotArea>
      <c:layout/>
      <c:scatterChart>
        <c:scatterStyle val="lineMarker"/>
        <c:varyColors val="0"/>
        <c:ser>
          <c:idx val="0"/>
          <c:order val="0"/>
          <c:tx>
            <c:strRef>
              <c:f>Sheet1!$B$1</c:f>
              <c:strCache>
                <c:ptCount val="1"/>
                <c:pt idx="0">
                  <c:v>actual</c:v>
                </c:pt>
              </c:strCache>
            </c:strRef>
          </c:tx>
          <c:spPr>
            <a:ln w="28575">
              <a:noFill/>
            </a:ln>
          </c:spPr>
          <c:trendline>
            <c:trendlineType val="linear"/>
            <c:dispRSqr val="0"/>
            <c:dispEq val="1"/>
            <c:trendlineLbl>
              <c:layout>
                <c:manualLayout>
                  <c:x val="-0.13459019515305101"/>
                  <c:y val="-0.15065045388920001"/>
                </c:manualLayout>
              </c:layout>
              <c:tx>
                <c:rich>
                  <a:bodyPr/>
                  <a:lstStyle/>
                  <a:p>
                    <a:pPr>
                      <a:defRPr sz="1800"/>
                    </a:pPr>
                    <a:r>
                      <a:rPr lang="en-US" sz="1800" i="1" baseline="0" dirty="0"/>
                      <a:t>y</a:t>
                    </a:r>
                    <a:r>
                      <a:rPr lang="en-US" sz="1800" baseline="0" dirty="0"/>
                      <a:t> = 0.60</a:t>
                    </a:r>
                    <a:r>
                      <a:rPr lang="en-US" sz="1800" i="1" baseline="0" dirty="0"/>
                      <a:t>x</a:t>
                    </a:r>
                    <a:r>
                      <a:rPr lang="en-US" sz="1800" baseline="0" dirty="0"/>
                      <a:t> + 29.6</a:t>
                    </a:r>
                    <a:endParaRPr lang="en-US" sz="1800" dirty="0"/>
                  </a:p>
                </c:rich>
              </c:tx>
              <c:numFmt formatCode="General" sourceLinked="0"/>
            </c:trendlineLbl>
          </c:trendline>
          <c:xVal>
            <c:numRef>
              <c:f>Sheet1!$A$2:$A$12</c:f>
              <c:numCache>
                <c:formatCode>General</c:formatCode>
                <c:ptCount val="11"/>
                <c:pt idx="0">
                  <c:v>100</c:v>
                </c:pt>
                <c:pt idx="1">
                  <c:v>120</c:v>
                </c:pt>
                <c:pt idx="2">
                  <c:v>150</c:v>
                </c:pt>
                <c:pt idx="3">
                  <c:v>250</c:v>
                </c:pt>
                <c:pt idx="4">
                  <c:v>300</c:v>
                </c:pt>
                <c:pt idx="5">
                  <c:v>350</c:v>
                </c:pt>
                <c:pt idx="6">
                  <c:v>450</c:v>
                </c:pt>
                <c:pt idx="7">
                  <c:v>550</c:v>
                </c:pt>
                <c:pt idx="8">
                  <c:v>600</c:v>
                </c:pt>
                <c:pt idx="9">
                  <c:v>650</c:v>
                </c:pt>
                <c:pt idx="10">
                  <c:v>700</c:v>
                </c:pt>
              </c:numCache>
            </c:numRef>
          </c:xVal>
          <c:yVal>
            <c:numRef>
              <c:f>Sheet1!$B$2:$B$12</c:f>
              <c:numCache>
                <c:formatCode>General</c:formatCode>
                <c:ptCount val="11"/>
                <c:pt idx="0">
                  <c:v>169</c:v>
                </c:pt>
                <c:pt idx="1">
                  <c:v>109</c:v>
                </c:pt>
                <c:pt idx="2">
                  <c:v>95</c:v>
                </c:pt>
                <c:pt idx="3">
                  <c:v>84</c:v>
                </c:pt>
                <c:pt idx="4">
                  <c:v>312</c:v>
                </c:pt>
                <c:pt idx="5">
                  <c:v>117</c:v>
                </c:pt>
                <c:pt idx="6">
                  <c:v>396</c:v>
                </c:pt>
                <c:pt idx="7">
                  <c:v>415</c:v>
                </c:pt>
                <c:pt idx="8">
                  <c:v>232</c:v>
                </c:pt>
                <c:pt idx="9">
                  <c:v>220</c:v>
                </c:pt>
                <c:pt idx="10">
                  <c:v>709</c:v>
                </c:pt>
              </c:numCache>
            </c:numRef>
          </c:yVal>
          <c:smooth val="0"/>
          <c:extLst>
            <c:ext xmlns:c16="http://schemas.microsoft.com/office/drawing/2014/chart" uri="{C3380CC4-5D6E-409C-BE32-E72D297353CC}">
              <c16:uniqueId val="{00000001-8300-4D81-AC3E-EF59396C033E}"/>
            </c:ext>
          </c:extLst>
        </c:ser>
        <c:dLbls>
          <c:showLegendKey val="0"/>
          <c:showVal val="0"/>
          <c:showCatName val="0"/>
          <c:showSerName val="0"/>
          <c:showPercent val="0"/>
          <c:showBubbleSize val="0"/>
        </c:dLbls>
        <c:axId val="299417384"/>
        <c:axId val="299414640"/>
      </c:scatterChart>
      <c:valAx>
        <c:axId val="299417384"/>
        <c:scaling>
          <c:orientation val="minMax"/>
        </c:scaling>
        <c:delete val="0"/>
        <c:axPos val="b"/>
        <c:title>
          <c:tx>
            <c:rich>
              <a:bodyPr/>
              <a:lstStyle/>
              <a:p>
                <a:pPr>
                  <a:defRPr sz="2000"/>
                </a:pPr>
                <a:r>
                  <a:rPr lang="en-US" sz="2000"/>
                  <a:t>Estimated</a:t>
                </a:r>
              </a:p>
              <a:p>
                <a:pPr>
                  <a:defRPr sz="2000"/>
                </a:pPr>
                <a:endParaRPr lang="en-US" sz="2000"/>
              </a:p>
            </c:rich>
          </c:tx>
          <c:overlay val="0"/>
        </c:title>
        <c:numFmt formatCode="General" sourceLinked="1"/>
        <c:majorTickMark val="out"/>
        <c:minorTickMark val="none"/>
        <c:tickLblPos val="nextTo"/>
        <c:txPr>
          <a:bodyPr/>
          <a:lstStyle/>
          <a:p>
            <a:pPr>
              <a:defRPr sz="1200"/>
            </a:pPr>
            <a:endParaRPr lang="en-US"/>
          </a:p>
        </c:txPr>
        <c:crossAx val="299414640"/>
        <c:crosses val="autoZero"/>
        <c:crossBetween val="midCat"/>
      </c:valAx>
      <c:valAx>
        <c:axId val="299414640"/>
        <c:scaling>
          <c:orientation val="minMax"/>
        </c:scaling>
        <c:delete val="0"/>
        <c:axPos val="l"/>
        <c:majorGridlines/>
        <c:title>
          <c:tx>
            <c:rich>
              <a:bodyPr rot="-5400000" vert="horz"/>
              <a:lstStyle/>
              <a:p>
                <a:pPr>
                  <a:defRPr sz="1800"/>
                </a:pPr>
                <a:r>
                  <a:rPr lang="en-US" sz="1800"/>
                  <a:t>Actual</a:t>
                </a:r>
              </a:p>
            </c:rich>
          </c:tx>
          <c:overlay val="0"/>
        </c:title>
        <c:numFmt formatCode="General" sourceLinked="1"/>
        <c:majorTickMark val="out"/>
        <c:minorTickMark val="none"/>
        <c:tickLblPos val="nextTo"/>
        <c:txPr>
          <a:bodyPr/>
          <a:lstStyle/>
          <a:p>
            <a:pPr>
              <a:defRPr sz="1200"/>
            </a:pPr>
            <a:endParaRPr lang="en-US"/>
          </a:p>
        </c:txPr>
        <c:crossAx val="299417384"/>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latin typeface="Arial"/>
                <a:cs typeface="Arial"/>
              </a:defRPr>
            </a:pPr>
            <a:r>
              <a:rPr lang="en-US" sz="1400">
                <a:latin typeface="Arial"/>
                <a:cs typeface="Arial"/>
              </a:rPr>
              <a:t>Pages vs Hours per Chapter</a:t>
            </a:r>
          </a:p>
        </c:rich>
      </c:tx>
      <c:layout>
        <c:manualLayout>
          <c:xMode val="edge"/>
          <c:yMode val="edge"/>
          <c:x val="0.27254090244707402"/>
          <c:y val="5.8641975308642E-2"/>
        </c:manualLayout>
      </c:layout>
      <c:overlay val="1"/>
    </c:title>
    <c:autoTitleDeleted val="0"/>
    <c:plotArea>
      <c:layout/>
      <c:scatterChart>
        <c:scatterStyle val="lineMarker"/>
        <c:varyColors val="0"/>
        <c:ser>
          <c:idx val="0"/>
          <c:order val="0"/>
          <c:tx>
            <c:strRef>
              <c:f>'chapters,pages,hours'!$D$2</c:f>
              <c:strCache>
                <c:ptCount val="1"/>
                <c:pt idx="0">
                  <c:v>Number of Hours per chapter</c:v>
                </c:pt>
              </c:strCache>
            </c:strRef>
          </c:tx>
          <c:spPr>
            <a:ln w="28575">
              <a:noFill/>
            </a:ln>
          </c:spPr>
          <c:trendline>
            <c:trendlineType val="linear"/>
            <c:dispRSqr val="0"/>
            <c:dispEq val="1"/>
            <c:trendlineLbl>
              <c:layout>
                <c:manualLayout>
                  <c:x val="-0.25274658033015301"/>
                  <c:y val="7.7165030297138795E-2"/>
                </c:manualLayout>
              </c:layout>
              <c:tx>
                <c:rich>
                  <a:bodyPr/>
                  <a:lstStyle/>
                  <a:p>
                    <a:pPr>
                      <a:defRPr>
                        <a:latin typeface="Arial"/>
                        <a:cs typeface="Arial"/>
                      </a:defRPr>
                    </a:pPr>
                    <a:r>
                      <a:rPr lang="en-US" sz="1800" i="1" baseline="0" dirty="0">
                        <a:latin typeface="Arial"/>
                        <a:cs typeface="Arial"/>
                      </a:rPr>
                      <a:t>y</a:t>
                    </a:r>
                    <a:r>
                      <a:rPr lang="en-US" sz="1800" baseline="0" dirty="0">
                        <a:latin typeface="Arial"/>
                        <a:cs typeface="Arial"/>
                      </a:rPr>
                      <a:t> = 1.86</a:t>
                    </a:r>
                    <a:r>
                      <a:rPr lang="en-US" sz="1800" i="1" baseline="0" dirty="0">
                        <a:latin typeface="Arial"/>
                        <a:cs typeface="Arial"/>
                      </a:rPr>
                      <a:t>x</a:t>
                    </a:r>
                    <a:r>
                      <a:rPr lang="en-US" sz="1800" baseline="0" dirty="0">
                        <a:latin typeface="Arial"/>
                        <a:cs typeface="Arial"/>
                      </a:rPr>
                      <a:t> + 2.54</a:t>
                    </a:r>
                    <a:endParaRPr lang="en-US" sz="1800" dirty="0">
                      <a:latin typeface="Arial"/>
                      <a:cs typeface="Arial"/>
                    </a:endParaRPr>
                  </a:p>
                </c:rich>
              </c:tx>
              <c:numFmt formatCode="General" sourceLinked="0"/>
            </c:trendlineLbl>
          </c:trendline>
          <c:trendline>
            <c:trendlineType val="linear"/>
            <c:dispRSqr val="1"/>
            <c:dispEq val="0"/>
            <c:trendlineLbl>
              <c:layout>
                <c:manualLayout>
                  <c:x val="-0.37579989627045102"/>
                  <c:y val="0.20623177311169399"/>
                </c:manualLayout>
              </c:layout>
              <c:numFmt formatCode="General" sourceLinked="0"/>
              <c:txPr>
                <a:bodyPr/>
                <a:lstStyle/>
                <a:p>
                  <a:pPr>
                    <a:defRPr/>
                  </a:pPr>
                  <a:endParaRPr lang="en-US"/>
                </a:p>
              </c:txPr>
            </c:trendlineLbl>
          </c:trendline>
          <c:xVal>
            <c:numRef>
              <c:f>'chapters,pages,hours'!$C$3:$C$22</c:f>
              <c:numCache>
                <c:formatCode>General</c:formatCode>
                <c:ptCount val="20"/>
                <c:pt idx="0">
                  <c:v>3</c:v>
                </c:pt>
                <c:pt idx="1">
                  <c:v>4</c:v>
                </c:pt>
                <c:pt idx="2">
                  <c:v>5</c:v>
                </c:pt>
                <c:pt idx="3">
                  <c:v>8</c:v>
                </c:pt>
                <c:pt idx="4">
                  <c:v>9</c:v>
                </c:pt>
                <c:pt idx="5">
                  <c:v>9</c:v>
                </c:pt>
                <c:pt idx="6">
                  <c:v>10</c:v>
                </c:pt>
                <c:pt idx="7">
                  <c:v>11</c:v>
                </c:pt>
                <c:pt idx="8">
                  <c:v>13</c:v>
                </c:pt>
                <c:pt idx="9">
                  <c:v>13</c:v>
                </c:pt>
                <c:pt idx="10">
                  <c:v>13</c:v>
                </c:pt>
                <c:pt idx="11">
                  <c:v>14</c:v>
                </c:pt>
                <c:pt idx="12">
                  <c:v>14</c:v>
                </c:pt>
                <c:pt idx="13">
                  <c:v>15</c:v>
                </c:pt>
                <c:pt idx="14">
                  <c:v>17</c:v>
                </c:pt>
                <c:pt idx="15">
                  <c:v>18</c:v>
                </c:pt>
                <c:pt idx="16">
                  <c:v>21</c:v>
                </c:pt>
                <c:pt idx="17">
                  <c:v>23</c:v>
                </c:pt>
                <c:pt idx="18">
                  <c:v>24</c:v>
                </c:pt>
                <c:pt idx="19">
                  <c:v>26</c:v>
                </c:pt>
              </c:numCache>
            </c:numRef>
          </c:xVal>
          <c:yVal>
            <c:numRef>
              <c:f>'chapters,pages,hours'!$D$3:$D$22</c:f>
              <c:numCache>
                <c:formatCode>General</c:formatCode>
                <c:ptCount val="20"/>
                <c:pt idx="0">
                  <c:v>7</c:v>
                </c:pt>
                <c:pt idx="1">
                  <c:v>7</c:v>
                </c:pt>
                <c:pt idx="2">
                  <c:v>13</c:v>
                </c:pt>
                <c:pt idx="3">
                  <c:v>16</c:v>
                </c:pt>
                <c:pt idx="4">
                  <c:v>17</c:v>
                </c:pt>
                <c:pt idx="5">
                  <c:v>21</c:v>
                </c:pt>
                <c:pt idx="6">
                  <c:v>22</c:v>
                </c:pt>
                <c:pt idx="7">
                  <c:v>22</c:v>
                </c:pt>
                <c:pt idx="8">
                  <c:v>27</c:v>
                </c:pt>
                <c:pt idx="9">
                  <c:v>24</c:v>
                </c:pt>
                <c:pt idx="10">
                  <c:v>28</c:v>
                </c:pt>
                <c:pt idx="11">
                  <c:v>32</c:v>
                </c:pt>
                <c:pt idx="12">
                  <c:v>31</c:v>
                </c:pt>
                <c:pt idx="13">
                  <c:v>33</c:v>
                </c:pt>
                <c:pt idx="14">
                  <c:v>33</c:v>
                </c:pt>
                <c:pt idx="15">
                  <c:v>42</c:v>
                </c:pt>
                <c:pt idx="16">
                  <c:v>41</c:v>
                </c:pt>
                <c:pt idx="17">
                  <c:v>44</c:v>
                </c:pt>
                <c:pt idx="18">
                  <c:v>42</c:v>
                </c:pt>
                <c:pt idx="19">
                  <c:v>51</c:v>
                </c:pt>
              </c:numCache>
            </c:numRef>
          </c:yVal>
          <c:smooth val="0"/>
          <c:extLst>
            <c:ext xmlns:c16="http://schemas.microsoft.com/office/drawing/2014/chart" uri="{C3380CC4-5D6E-409C-BE32-E72D297353CC}">
              <c16:uniqueId val="{00000002-4CE6-4F60-9BDD-826D1FAD2744}"/>
            </c:ext>
          </c:extLst>
        </c:ser>
        <c:dLbls>
          <c:showLegendKey val="0"/>
          <c:showVal val="0"/>
          <c:showCatName val="0"/>
          <c:showSerName val="0"/>
          <c:showPercent val="0"/>
          <c:showBubbleSize val="0"/>
        </c:dLbls>
        <c:axId val="299416992"/>
        <c:axId val="299416600"/>
      </c:scatterChart>
      <c:valAx>
        <c:axId val="299416992"/>
        <c:scaling>
          <c:orientation val="minMax"/>
        </c:scaling>
        <c:delete val="0"/>
        <c:axPos val="b"/>
        <c:title>
          <c:tx>
            <c:rich>
              <a:bodyPr/>
              <a:lstStyle/>
              <a:p>
                <a:pPr>
                  <a:defRPr/>
                </a:pPr>
                <a:r>
                  <a:rPr lang="en-US"/>
                  <a:t>Pages</a:t>
                </a:r>
              </a:p>
            </c:rich>
          </c:tx>
          <c:overlay val="0"/>
        </c:title>
        <c:numFmt formatCode="General" sourceLinked="1"/>
        <c:majorTickMark val="out"/>
        <c:minorTickMark val="none"/>
        <c:tickLblPos val="nextTo"/>
        <c:crossAx val="299416600"/>
        <c:crosses val="autoZero"/>
        <c:crossBetween val="midCat"/>
      </c:valAx>
      <c:valAx>
        <c:axId val="299416600"/>
        <c:scaling>
          <c:orientation val="minMax"/>
        </c:scaling>
        <c:delete val="0"/>
        <c:axPos val="l"/>
        <c:majorGridlines/>
        <c:title>
          <c:tx>
            <c:rich>
              <a:bodyPr rot="-5400000" vert="horz"/>
              <a:lstStyle/>
              <a:p>
                <a:pPr>
                  <a:defRPr/>
                </a:pPr>
                <a:r>
                  <a:rPr lang="en-US"/>
                  <a:t>Hours</a:t>
                </a:r>
              </a:p>
            </c:rich>
          </c:tx>
          <c:overlay val="0"/>
        </c:title>
        <c:numFmt formatCode="General" sourceLinked="1"/>
        <c:majorTickMark val="out"/>
        <c:minorTickMark val="none"/>
        <c:tickLblPos val="nextTo"/>
        <c:crossAx val="299416992"/>
        <c:crosses val="autoZero"/>
        <c:crossBetween val="midCat"/>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4143518" y="9119995"/>
            <a:ext cx="3170030" cy="479570"/>
          </a:xfrm>
          <a:prstGeom prst="rect">
            <a:avLst/>
          </a:prstGeom>
        </p:spPr>
        <p:txBody>
          <a:bodyPr lIns="94123" tIns="47062" rIns="94123" bIns="47062"/>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not required that </a:t>
            </a:r>
            <a:r>
              <a:rPr lang="en-US" sz="1500" dirty="0">
                <a:latin typeface="Symbol" panose="05050102010706020507" pitchFamily="18" charset="2"/>
              </a:rPr>
              <a:t>b</a:t>
            </a:r>
            <a:r>
              <a:rPr lang="en-US" sz="1500" baseline="-25000" dirty="0"/>
              <a:t>0</a:t>
            </a:r>
            <a:r>
              <a:rPr lang="en-US" sz="1500" dirty="0"/>
              <a:t> represent a distinct actual effect. It may combine multiple factors or simply be a mathematical artifact that provides a better fit. Nonetheless, in the case of a house, we know that the total floor space will include closets and hallways that are not accounted for in the proxy.  </a:t>
            </a:r>
            <a:endParaRPr lang="en-US" dirty="0"/>
          </a:p>
        </p:txBody>
      </p:sp>
    </p:spTree>
    <p:extLst>
      <p:ext uri="{BB962C8B-B14F-4D97-AF65-F5344CB8AC3E}">
        <p14:creationId xmlns:p14="http://schemas.microsoft.com/office/powerpoint/2010/main" val="2545613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1213" y="628650"/>
            <a:ext cx="2924175" cy="2192338"/>
          </a:xfrm>
        </p:spPr>
      </p:sp>
      <p:sp>
        <p:nvSpPr>
          <p:cNvPr id="3" name="Notes Placeholder 2"/>
          <p:cNvSpPr>
            <a:spLocks noGrp="1"/>
          </p:cNvSpPr>
          <p:nvPr>
            <p:ph type="body" idx="1"/>
          </p:nvPr>
        </p:nvSpPr>
        <p:spPr/>
        <p:txBody>
          <a:bodyPr/>
          <a:lstStyle/>
          <a:p>
            <a:r>
              <a:rPr lang="en-US" dirty="0"/>
              <a:t>R^2  says that size explains 96% of the variation among</a:t>
            </a:r>
            <a:r>
              <a:rPr lang="en-US" baseline="0" dirty="0"/>
              <a:t> the data</a:t>
            </a:r>
          </a:p>
          <a:p>
            <a:r>
              <a:rPr lang="en-US" baseline="0" dirty="0"/>
              <a:t>With 18 degrees of freedom and such strong correlation, there is very little chance this relationship is by chance</a:t>
            </a:r>
          </a:p>
          <a:p>
            <a:endParaRPr lang="en-US" baseline="0" dirty="0"/>
          </a:p>
          <a:p>
            <a:r>
              <a:rPr lang="en-US" baseline="0" dirty="0"/>
              <a:t>The rate varies with size</a:t>
            </a:r>
            <a:endParaRPr lang="en-US" dirty="0"/>
          </a:p>
        </p:txBody>
      </p:sp>
    </p:spTree>
    <p:extLst>
      <p:ext uri="{BB962C8B-B14F-4D97-AF65-F5344CB8AC3E}">
        <p14:creationId xmlns:p14="http://schemas.microsoft.com/office/powerpoint/2010/main" val="4123081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statistical</a:t>
            </a:r>
            <a:r>
              <a:rPr lang="en-US" baseline="0" dirty="0"/>
              <a:t> mathematics is well established and implemented in a number of statistical packages.</a:t>
            </a:r>
          </a:p>
          <a:p>
            <a:r>
              <a:rPr lang="en-US" baseline="0" dirty="0"/>
              <a:t>We can calculate the likelihood of the actual result being within range as long as the user uses a consistent process with sufficient historical data. </a:t>
            </a:r>
          </a:p>
        </p:txBody>
      </p:sp>
    </p:spTree>
    <p:extLst>
      <p:ext uri="{BB962C8B-B14F-4D97-AF65-F5344CB8AC3E}">
        <p14:creationId xmlns:p14="http://schemas.microsoft.com/office/powerpoint/2010/main" val="3785196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“what else” </a:t>
            </a:r>
            <a:r>
              <a:rPr lang="en-US" dirty="0"/>
              <a:t>is a discussion</a:t>
            </a:r>
            <a:r>
              <a:rPr lang="en-US" baseline="0" dirty="0"/>
              <a:t> question</a:t>
            </a:r>
            <a:endParaRPr lang="en-US" dirty="0"/>
          </a:p>
        </p:txBody>
      </p:sp>
    </p:spTree>
    <p:extLst>
      <p:ext uri="{BB962C8B-B14F-4D97-AF65-F5344CB8AC3E}">
        <p14:creationId xmlns:p14="http://schemas.microsoft.com/office/powerpoint/2010/main" val="33326545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1042114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896691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423586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528267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389551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282216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9777924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41518348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1778072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350559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7358247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891410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4888357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950528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5192460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805816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64688"/>
          </a:xfrm>
          <a:prstGeom prst="rect">
            <a:avLst/>
          </a:prstGeom>
          <a:noFill/>
          <a:ln w="9525">
            <a:noFill/>
            <a:miter lim="800000"/>
            <a:headEnd/>
            <a:tailEnd/>
          </a:ln>
          <a:effectLst/>
        </p:spPr>
        <p:txBody>
          <a:bodyPr wrap="square" lIns="0" tIns="0" rIns="45714" bIns="0" anchor="t" anchorCtr="0">
            <a:spAutoFit/>
          </a:bodyPr>
          <a:lstStyle/>
          <a:p>
            <a:pPr eaLnBrk="0" hangingPunct="0">
              <a:lnSpc>
                <a:spcPct val="80000"/>
              </a:lnSpc>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Automating </a:t>
            </a:r>
            <a:br>
              <a:rPr lang="en-US" sz="700" b="1" dirty="0">
                <a:solidFill>
                  <a:schemeClr val="tx1">
                    <a:lumMod val="50000"/>
                    <a:lumOff val="50000"/>
                  </a:schemeClr>
                </a:solidFill>
                <a:latin typeface="Arial" panose="020B0604020202020204" pitchFamily="34" charset="0"/>
                <a:cs typeface="Arial" panose="020B0604020202020204" pitchFamily="34" charset="0"/>
              </a:rPr>
            </a:br>
            <a:r>
              <a:rPr lang="en-US" sz="700" b="1" dirty="0">
                <a:solidFill>
                  <a:schemeClr val="tx1">
                    <a:lumMod val="50000"/>
                    <a:lumOff val="50000"/>
                  </a:schemeClr>
                </a:solidFill>
                <a:latin typeface="Arial" panose="020B0604020202020204" pitchFamily="34" charset="0"/>
                <a:cs typeface="Arial" panose="020B0604020202020204" pitchFamily="34" charset="0"/>
              </a:rPr>
              <a:t>Estimation with Regression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9" r:id="rId14"/>
    <p:sldLayoutId id="2147483730"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64688"/>
          </a:xfrm>
          <a:prstGeom prst="rect">
            <a:avLst/>
          </a:prstGeom>
          <a:noFill/>
          <a:ln w="9525">
            <a:noFill/>
            <a:miter lim="800000"/>
            <a:headEnd/>
            <a:tailEnd/>
          </a:ln>
          <a:effectLst/>
        </p:spPr>
        <p:txBody>
          <a:bodyPr wrap="square" lIns="0" tIns="0" rIns="45714" bIns="0" anchor="t" anchorCtr="0">
            <a:spAutoFit/>
          </a:bodyPr>
          <a:lstStyle/>
          <a:p>
            <a:pPr eaLnBrk="0" hangingPunct="0">
              <a:lnSpc>
                <a:spcPct val="80000"/>
              </a:lnSpc>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Automating </a:t>
            </a:r>
            <a:br>
              <a:rPr lang="en-US" sz="700" b="1" dirty="0">
                <a:solidFill>
                  <a:schemeClr val="tx1">
                    <a:lumMod val="50000"/>
                    <a:lumOff val="50000"/>
                  </a:schemeClr>
                </a:solidFill>
                <a:latin typeface="Arial" panose="020B0604020202020204" pitchFamily="34" charset="0"/>
                <a:cs typeface="Arial" panose="020B0604020202020204" pitchFamily="34" charset="0"/>
              </a:rPr>
            </a:br>
            <a:r>
              <a:rPr lang="en-US" sz="700" b="1" dirty="0">
                <a:solidFill>
                  <a:schemeClr val="tx1">
                    <a:lumMod val="50000"/>
                    <a:lumOff val="50000"/>
                  </a:schemeClr>
                </a:solidFill>
                <a:latin typeface="Arial" panose="020B0604020202020204" pitchFamily="34" charset="0"/>
                <a:cs typeface="Arial" panose="020B0604020202020204" pitchFamily="34" charset="0"/>
              </a:rPr>
              <a:t>Estimation with Regression </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88736462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chart" Target="../charts/chart1.xml"/><Relationship Id="rId5" Type="http://schemas.openxmlformats.org/officeDocument/2006/relationships/image" Target="../media/image7.emf"/><Relationship Id="rId4" Type="http://schemas.openxmlformats.org/officeDocument/2006/relationships/package" Target="../embeddings/Microsoft_Excel_Worksheet.xlsx"/></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 Discipline for </a:t>
            </a:r>
            <a:br>
              <a:rPr lang="en-US" dirty="0"/>
            </a:br>
            <a:r>
              <a:rPr lang="en-US" dirty="0"/>
              <a:t>Software Engineering</a:t>
            </a:r>
            <a:br>
              <a:rPr lang="en-US" dirty="0"/>
            </a:br>
            <a:br>
              <a:rPr lang="en-US" dirty="0"/>
            </a:br>
            <a:endParaRPr lang="en-US" dirty="0"/>
          </a:p>
        </p:txBody>
      </p:sp>
      <p:sp>
        <p:nvSpPr>
          <p:cNvPr id="3" name="Subtitle 2"/>
          <p:cNvSpPr>
            <a:spLocks noGrp="1"/>
          </p:cNvSpPr>
          <p:nvPr>
            <p:ph type="subTitle" idx="1"/>
          </p:nvPr>
        </p:nvSpPr>
        <p:spPr/>
        <p:txBody>
          <a:bodyPr>
            <a:normAutofit/>
          </a:bodyPr>
          <a:lstStyle/>
          <a:p>
            <a:r>
              <a:rPr lang="en-US" dirty="0"/>
              <a:t>Session 9 – Automating Estimation </a:t>
            </a:r>
            <a:br>
              <a:rPr lang="en-US" dirty="0"/>
            </a:br>
            <a:r>
              <a:rPr lang="en-US" dirty="0"/>
              <a:t>with Regression</a:t>
            </a:r>
          </a:p>
        </p:txBody>
      </p:sp>
    </p:spTree>
    <p:extLst>
      <p:ext uri="{BB962C8B-B14F-4D97-AF65-F5344CB8AC3E}">
        <p14:creationId xmlns:p14="http://schemas.microsoft.com/office/powerpoint/2010/main" val="130353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a:t>
            </a:r>
          </a:p>
        </p:txBody>
      </p:sp>
      <p:sp>
        <p:nvSpPr>
          <p:cNvPr id="3" name="Content Placeholder 2"/>
          <p:cNvSpPr>
            <a:spLocks noGrp="1"/>
          </p:cNvSpPr>
          <p:nvPr>
            <p:ph idx="1"/>
          </p:nvPr>
        </p:nvSpPr>
        <p:spPr>
          <a:xfrm>
            <a:off x="401934" y="1237028"/>
            <a:ext cx="8320035" cy="5014243"/>
          </a:xfrm>
        </p:spPr>
        <p:txBody>
          <a:bodyPr/>
          <a:lstStyle/>
          <a:p>
            <a:r>
              <a:rPr lang="en-US" dirty="0"/>
              <a:t>Development rates are not constant across the size range.</a:t>
            </a:r>
          </a:p>
          <a:p>
            <a:r>
              <a:rPr lang="en-US" dirty="0"/>
              <a:t>More factors than just size need to be accounted for.</a:t>
            </a:r>
          </a:p>
          <a:p>
            <a:r>
              <a:rPr lang="en-US" dirty="0"/>
              <a:t>The average is skewed contain outliers.</a:t>
            </a:r>
          </a:p>
          <a:p>
            <a:r>
              <a:rPr lang="en-US" dirty="0"/>
              <a:t>We do not know how well the historical data relates the factors to the outcomes.</a:t>
            </a:r>
          </a:p>
          <a:p>
            <a:r>
              <a:rPr lang="en-US" dirty="0"/>
              <a:t>There is no quantification of uncertainty in the predicted outcome.</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1038747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a:t>
            </a:r>
          </a:p>
        </p:txBody>
      </p:sp>
      <p:sp>
        <p:nvSpPr>
          <p:cNvPr id="3" name="Content Placeholder 2"/>
          <p:cNvSpPr>
            <a:spLocks noGrp="1"/>
          </p:cNvSpPr>
          <p:nvPr>
            <p:ph idx="1"/>
          </p:nvPr>
        </p:nvSpPr>
        <p:spPr>
          <a:xfrm>
            <a:off x="401934" y="1262904"/>
            <a:ext cx="8320035" cy="5014243"/>
          </a:xfrm>
        </p:spPr>
        <p:txBody>
          <a:bodyPr>
            <a:normAutofit fontScale="92500" lnSpcReduction="10000"/>
          </a:bodyPr>
          <a:lstStyle/>
          <a:p>
            <a:pPr>
              <a:lnSpc>
                <a:spcPct val="110000"/>
              </a:lnSpc>
            </a:pPr>
            <a:r>
              <a:rPr lang="en-US" sz="2400" dirty="0"/>
              <a:t>Apply statistical tools to calculate</a:t>
            </a:r>
          </a:p>
          <a:p>
            <a:pPr marL="338328" lvl="1" indent="-173736">
              <a:lnSpc>
                <a:spcPct val="110000"/>
              </a:lnSpc>
            </a:pPr>
            <a:r>
              <a:rPr lang="en-US" dirty="0"/>
              <a:t> regression factors</a:t>
            </a:r>
          </a:p>
          <a:p>
            <a:pPr marL="338328" lvl="1" indent="-173736">
              <a:lnSpc>
                <a:spcPct val="110000"/>
              </a:lnSpc>
            </a:pPr>
            <a:r>
              <a:rPr lang="en-US" dirty="0"/>
              <a:t> correlation coefficient</a:t>
            </a:r>
          </a:p>
          <a:p>
            <a:pPr marL="338328" lvl="1" indent="-173736">
              <a:lnSpc>
                <a:spcPct val="110000"/>
              </a:lnSpc>
            </a:pPr>
            <a:r>
              <a:rPr lang="en-US" dirty="0"/>
              <a:t> statistical significance</a:t>
            </a:r>
          </a:p>
          <a:p>
            <a:pPr marL="338328" lvl="1" indent="-173736">
              <a:lnSpc>
                <a:spcPct val="110000"/>
              </a:lnSpc>
            </a:pPr>
            <a:r>
              <a:rPr lang="en-US" dirty="0"/>
              <a:t> prediction intervals</a:t>
            </a:r>
          </a:p>
          <a:p>
            <a:pPr>
              <a:lnSpc>
                <a:spcPct val="110000"/>
              </a:lnSpc>
            </a:pPr>
            <a:r>
              <a:rPr lang="en-US" sz="2400" dirty="0"/>
              <a:t>From these you can determine</a:t>
            </a:r>
          </a:p>
          <a:p>
            <a:pPr marL="338328" indent="-173736">
              <a:lnSpc>
                <a:spcPct val="110000"/>
              </a:lnSpc>
              <a:spcBef>
                <a:spcPts val="500"/>
              </a:spcBef>
              <a:buFont typeface="Arial" panose="020B0604020202020204" pitchFamily="34" charset="0"/>
              <a:buChar char="•"/>
            </a:pPr>
            <a:r>
              <a:rPr lang="en-US" dirty="0"/>
              <a:t>whether some data is not relevant, such as from a different process (outlier analysis) </a:t>
            </a:r>
          </a:p>
          <a:p>
            <a:pPr marL="338328" indent="-173736">
              <a:lnSpc>
                <a:spcPct val="110000"/>
              </a:lnSpc>
              <a:spcBef>
                <a:spcPts val="500"/>
              </a:spcBef>
              <a:buFont typeface="Arial" panose="020B0604020202020204" pitchFamily="34" charset="0"/>
              <a:buChar char="•"/>
            </a:pPr>
            <a:r>
              <a:rPr lang="en-US" dirty="0"/>
              <a:t>how strongly the data sets are related (correlation)</a:t>
            </a:r>
          </a:p>
          <a:p>
            <a:pPr marL="338328" indent="-173736">
              <a:lnSpc>
                <a:spcPct val="110000"/>
              </a:lnSpc>
              <a:spcBef>
                <a:spcPts val="500"/>
              </a:spcBef>
              <a:buFont typeface="Arial" panose="020B0604020202020204" pitchFamily="34" charset="0"/>
              <a:buChar char="•"/>
            </a:pPr>
            <a:r>
              <a:rPr lang="en-US" dirty="0"/>
              <a:t>whether the relationship is likely or unlikely to be accidental (statistical significance)</a:t>
            </a:r>
          </a:p>
          <a:p>
            <a:pPr marL="338328" indent="-173736">
              <a:lnSpc>
                <a:spcPct val="110000"/>
              </a:lnSpc>
              <a:spcBef>
                <a:spcPts val="500"/>
              </a:spcBef>
              <a:buFont typeface="Arial" panose="020B0604020202020204" pitchFamily="34" charset="0"/>
              <a:buChar char="•"/>
            </a:pPr>
            <a:r>
              <a:rPr lang="en-US" dirty="0"/>
              <a:t>how the predictive data relate to the outcomes (regression factors)</a:t>
            </a:r>
          </a:p>
          <a:p>
            <a:pPr marL="338328" indent="-173736">
              <a:lnSpc>
                <a:spcPct val="110000"/>
              </a:lnSpc>
              <a:spcBef>
                <a:spcPts val="500"/>
              </a:spcBef>
              <a:buFont typeface="Arial" panose="020B0604020202020204" pitchFamily="34" charset="0"/>
              <a:buChar char="•"/>
            </a:pPr>
            <a:r>
              <a:rPr lang="en-US" dirty="0"/>
              <a:t>the uncertainty for predictions (prediction ranges)</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94538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Linear Regression for Size</a:t>
            </a:r>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2668386338"/>
              </p:ext>
            </p:extLst>
          </p:nvPr>
        </p:nvGraphicFramePr>
        <p:xfrm>
          <a:off x="385763" y="1377633"/>
          <a:ext cx="2609850" cy="4122737"/>
        </p:xfrm>
        <a:graphic>
          <a:graphicData uri="http://schemas.openxmlformats.org/presentationml/2006/ole">
            <mc:AlternateContent xmlns:mc="http://schemas.openxmlformats.org/markup-compatibility/2006">
              <mc:Choice xmlns:v="urn:schemas-microsoft-com:vml" Requires="v">
                <p:oleObj spid="_x0000_s1041" name="Worksheet" r:id="rId4" imgW="1358900" imgH="2146300" progId="Excel.Sheet.12">
                  <p:embed/>
                </p:oleObj>
              </mc:Choice>
              <mc:Fallback>
                <p:oleObj name="Worksheet" r:id="rId4" imgW="1358900" imgH="2146300" progId="Excel.Sheet.12">
                  <p:embed/>
                  <p:pic>
                    <p:nvPicPr>
                      <p:cNvPr id="0" name=""/>
                      <p:cNvPicPr>
                        <a:picLocks noChangeAspect="1" noChangeArrowheads="1"/>
                      </p:cNvPicPr>
                      <p:nvPr/>
                    </p:nvPicPr>
                    <p:blipFill>
                      <a:blip r:embed="rId5"/>
                      <a:srcRect/>
                      <a:stretch>
                        <a:fillRect/>
                      </a:stretch>
                    </p:blipFill>
                    <p:spPr bwMode="auto">
                      <a:xfrm>
                        <a:off x="385763" y="1377633"/>
                        <a:ext cx="2609850" cy="4122737"/>
                      </a:xfrm>
                      <a:prstGeom prst="rect">
                        <a:avLst/>
                      </a:prstGeom>
                      <a:noFill/>
                      <a:ln>
                        <a:noFill/>
                      </a:ln>
                    </p:spPr>
                  </p:pic>
                </p:oleObj>
              </mc:Fallback>
            </mc:AlternateContent>
          </a:graphicData>
        </a:graphic>
      </p:graphicFrame>
      <p:sp>
        <p:nvSpPr>
          <p:cNvPr id="7" name="Text Placeholder 6"/>
          <p:cNvSpPr>
            <a:spLocks noGrp="1"/>
          </p:cNvSpPr>
          <p:nvPr>
            <p:ph type="body" sz="quarter" idx="10"/>
          </p:nvPr>
        </p:nvSpPr>
        <p:spPr/>
        <p:txBody>
          <a:bodyPr>
            <a:normAutofit lnSpcReduction="10000"/>
          </a:bodyPr>
          <a:lstStyle/>
          <a:p>
            <a:endParaRPr lang="en-US"/>
          </a:p>
        </p:txBody>
      </p:sp>
      <p:sp>
        <p:nvSpPr>
          <p:cNvPr id="8" name="Picture Placeholder 7"/>
          <p:cNvSpPr>
            <a:spLocks noGrp="1"/>
          </p:cNvSpPr>
          <p:nvPr>
            <p:ph type="pic" sz="quarter" idx="11"/>
          </p:nvPr>
        </p:nvSpPr>
        <p:spPr/>
      </p:sp>
      <p:graphicFrame>
        <p:nvGraphicFramePr>
          <p:cNvPr id="5" name="Chart 4"/>
          <p:cNvGraphicFramePr>
            <a:graphicFrameLocks/>
          </p:cNvGraphicFramePr>
          <p:nvPr>
            <p:extLst>
              <p:ext uri="{D42A27DB-BD31-4B8C-83A1-F6EECF244321}">
                <p14:modId xmlns:p14="http://schemas.microsoft.com/office/powerpoint/2010/main" val="3919142749"/>
              </p:ext>
            </p:extLst>
          </p:nvPr>
        </p:nvGraphicFramePr>
        <p:xfrm>
          <a:off x="3286125" y="2828925"/>
          <a:ext cx="4886325" cy="3210401"/>
        </p:xfrm>
        <a:graphic>
          <a:graphicData uri="http://schemas.openxmlformats.org/drawingml/2006/chart">
            <c:chart xmlns:c="http://schemas.openxmlformats.org/drawingml/2006/chart" xmlns:r="http://schemas.openxmlformats.org/officeDocument/2006/relationships" r:id="rId6"/>
          </a:graphicData>
        </a:graphic>
      </p:graphicFrame>
      <p:sp>
        <p:nvSpPr>
          <p:cNvPr id="6" name="TextBox 5"/>
          <p:cNvSpPr txBox="1"/>
          <p:nvPr/>
        </p:nvSpPr>
        <p:spPr>
          <a:xfrm>
            <a:off x="3621684" y="2296312"/>
            <a:ext cx="3009798" cy="519373"/>
          </a:xfrm>
          <a:prstGeom prst="rect">
            <a:avLst/>
          </a:prstGeom>
          <a:noFill/>
        </p:spPr>
        <p:txBody>
          <a:bodyPr wrap="none" lIns="102870" tIns="51435" rIns="102870" bIns="51435" rtlCol="0">
            <a:spAutoFit/>
          </a:bodyPr>
          <a:lstStyle/>
          <a:p>
            <a:r>
              <a:rPr lang="en-US" sz="2200" dirty="0">
                <a:latin typeface="Arial" panose="020B0604020202020204" pitchFamily="34" charset="0"/>
                <a:cs typeface="Arial" panose="020B0604020202020204" pitchFamily="34" charset="0"/>
              </a:rPr>
              <a:t>Projected =</a:t>
            </a:r>
            <a:r>
              <a:rPr lang="en-US" sz="2700" dirty="0"/>
              <a:t> </a:t>
            </a:r>
            <a:r>
              <a:rPr lang="en-US" sz="2700" dirty="0">
                <a:latin typeface="Symbol" panose="05050102010706020507" pitchFamily="18" charset="2"/>
              </a:rPr>
              <a:t>b</a:t>
            </a:r>
            <a:r>
              <a:rPr lang="en-US" sz="2700" baseline="-25000" dirty="0"/>
              <a:t>0</a:t>
            </a:r>
            <a:r>
              <a:rPr lang="en-US" sz="2700" dirty="0"/>
              <a:t> + </a:t>
            </a:r>
            <a:r>
              <a:rPr lang="en-US" sz="2700" dirty="0">
                <a:latin typeface="Symbol" panose="05050102010706020507" pitchFamily="18" charset="2"/>
              </a:rPr>
              <a:t>b</a:t>
            </a:r>
            <a:r>
              <a:rPr lang="en-US" sz="2700" baseline="-25000" dirty="0"/>
              <a:t>1</a:t>
            </a:r>
            <a:r>
              <a:rPr lang="en-US" sz="2700" dirty="0"/>
              <a:t>*E</a:t>
            </a:r>
          </a:p>
        </p:txBody>
      </p:sp>
      <p:sp>
        <p:nvSpPr>
          <p:cNvPr id="3" name="TextBox 2"/>
          <p:cNvSpPr txBox="1"/>
          <p:nvPr/>
        </p:nvSpPr>
        <p:spPr>
          <a:xfrm>
            <a:off x="3439764" y="1192714"/>
            <a:ext cx="5341927" cy="719428"/>
          </a:xfrm>
          <a:prstGeom prst="rect">
            <a:avLst/>
          </a:prstGeom>
          <a:noFill/>
        </p:spPr>
        <p:txBody>
          <a:bodyPr wrap="square" lIns="102870" tIns="51435" rIns="102870" bIns="51435" rtlCol="0">
            <a:spAutoFit/>
          </a:bodyPr>
          <a:lstStyle/>
          <a:p>
            <a:r>
              <a:rPr lang="en-US" sz="2000" b="0" dirty="0">
                <a:solidFill>
                  <a:schemeClr val="tx1"/>
                </a:solidFill>
                <a:latin typeface="Arial" panose="020B0604020202020204" pitchFamily="34" charset="0"/>
                <a:cs typeface="Arial" panose="020B0604020202020204" pitchFamily="34" charset="0"/>
              </a:rPr>
              <a:t>In addition to bias slope factor, </a:t>
            </a:r>
            <a:r>
              <a:rPr lang="el-GR" sz="2000" dirty="0">
                <a:solidFill>
                  <a:schemeClr val="tx1"/>
                </a:solidFill>
                <a:latin typeface="Arial" panose="020B0604020202020204" pitchFamily="34" charset="0"/>
                <a:cs typeface="Arial" panose="020B0604020202020204" pitchFamily="34" charset="0"/>
              </a:rPr>
              <a:t>β</a:t>
            </a:r>
            <a:r>
              <a:rPr lang="en-US" sz="2000" baseline="-25000" dirty="0">
                <a:solidFill>
                  <a:schemeClr val="tx1"/>
                </a:solidFill>
                <a:latin typeface="Arial" panose="020B0604020202020204" pitchFamily="34" charset="0"/>
                <a:cs typeface="Arial" panose="020B0604020202020204" pitchFamily="34" charset="0"/>
              </a:rPr>
              <a:t>1,</a:t>
            </a:r>
            <a:r>
              <a:rPr lang="en-US" sz="2000" dirty="0">
                <a:solidFill>
                  <a:schemeClr val="tx1"/>
                </a:solidFill>
                <a:latin typeface="Arial" panose="020B0604020202020204" pitchFamily="34" charset="0"/>
                <a:cs typeface="Arial" panose="020B0604020202020204" pitchFamily="34" charset="0"/>
              </a:rPr>
              <a:t> </a:t>
            </a:r>
            <a:r>
              <a:rPr lang="en-US" sz="2000" b="0" dirty="0">
                <a:solidFill>
                  <a:schemeClr val="tx1"/>
                </a:solidFill>
                <a:latin typeface="Arial" panose="020B0604020202020204" pitchFamily="34" charset="0"/>
                <a:cs typeface="Arial" panose="020B0604020202020204" pitchFamily="34" charset="0"/>
              </a:rPr>
              <a:t>the constant </a:t>
            </a:r>
            <a:r>
              <a:rPr lang="el-GR" sz="2000" dirty="0">
                <a:latin typeface="Arial" panose="020B0604020202020204" pitchFamily="34" charset="0"/>
                <a:cs typeface="Arial" panose="020B0604020202020204" pitchFamily="34" charset="0"/>
              </a:rPr>
              <a:t>β</a:t>
            </a:r>
            <a:r>
              <a:rPr lang="en-US" sz="2000" baseline="-25000" dirty="0">
                <a:solidFill>
                  <a:schemeClr val="tx1"/>
                </a:solidFill>
                <a:latin typeface="Arial" panose="020B0604020202020204" pitchFamily="34" charset="0"/>
                <a:cs typeface="Arial" panose="020B0604020202020204" pitchFamily="34" charset="0"/>
              </a:rPr>
              <a:t>0, </a:t>
            </a:r>
            <a:r>
              <a:rPr lang="en-US" sz="2000" b="0" dirty="0">
                <a:solidFill>
                  <a:schemeClr val="tx1"/>
                </a:solidFill>
                <a:latin typeface="Arial" panose="020B0604020202020204" pitchFamily="34" charset="0"/>
                <a:cs typeface="Arial" panose="020B0604020202020204" pitchFamily="34" charset="0"/>
              </a:rPr>
              <a:t>may</a:t>
            </a:r>
            <a:r>
              <a:rPr lang="en-US" sz="2000" dirty="0">
                <a:solidFill>
                  <a:schemeClr val="tx1"/>
                </a:solidFill>
                <a:latin typeface="Arial" panose="020B0604020202020204" pitchFamily="34" charset="0"/>
                <a:cs typeface="Arial" panose="020B0604020202020204" pitchFamily="34" charset="0"/>
              </a:rPr>
              <a:t> </a:t>
            </a:r>
            <a:r>
              <a:rPr lang="en-US" sz="2000" b="0" dirty="0">
                <a:solidFill>
                  <a:schemeClr val="tx1"/>
                </a:solidFill>
                <a:latin typeface="Arial" panose="020B0604020202020204" pitchFamily="34" charset="0"/>
                <a:cs typeface="Arial" panose="020B0604020202020204" pitchFamily="34" charset="0"/>
              </a:rPr>
              <a:t>include overhead.</a:t>
            </a:r>
          </a:p>
        </p:txBody>
      </p:sp>
    </p:spTree>
    <p:extLst>
      <p:ext uri="{BB962C8B-B14F-4D97-AF65-F5344CB8AC3E}">
        <p14:creationId xmlns:p14="http://schemas.microsoft.com/office/powerpoint/2010/main" val="3864703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Linear Regression </a:t>
            </a:r>
            <a:r>
              <a:rPr lang="en-US"/>
              <a:t>for Effort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54005958"/>
              </p:ext>
            </p:extLst>
          </p:nvPr>
        </p:nvGraphicFramePr>
        <p:xfrm>
          <a:off x="386081" y="1237831"/>
          <a:ext cx="2641600" cy="4907279"/>
        </p:xfrm>
        <a:graphic>
          <a:graphicData uri="http://schemas.openxmlformats.org/drawingml/2006/table">
            <a:tbl>
              <a:tblPr>
                <a:tableStyleId>{0E3FDE45-AF77-4B5C-9715-49D594BDF05E}</a:tableStyleId>
              </a:tblPr>
              <a:tblGrid>
                <a:gridCol w="574699">
                  <a:extLst>
                    <a:ext uri="{9D8B030D-6E8A-4147-A177-3AD203B41FA5}">
                      <a16:colId xmlns:a16="http://schemas.microsoft.com/office/drawing/2014/main" val="20000"/>
                    </a:ext>
                  </a:extLst>
                </a:gridCol>
                <a:gridCol w="1028409">
                  <a:extLst>
                    <a:ext uri="{9D8B030D-6E8A-4147-A177-3AD203B41FA5}">
                      <a16:colId xmlns:a16="http://schemas.microsoft.com/office/drawing/2014/main" val="20001"/>
                    </a:ext>
                  </a:extLst>
                </a:gridCol>
                <a:gridCol w="1038492">
                  <a:extLst>
                    <a:ext uri="{9D8B030D-6E8A-4147-A177-3AD203B41FA5}">
                      <a16:colId xmlns:a16="http://schemas.microsoft.com/office/drawing/2014/main" val="20002"/>
                    </a:ext>
                  </a:extLst>
                </a:gridCol>
              </a:tblGrid>
              <a:tr h="240093">
                <a:tc>
                  <a:txBody>
                    <a:bodyPr/>
                    <a:lstStyle/>
                    <a:p>
                      <a:pPr algn="ctr" fontAlgn="ctr">
                        <a:lnSpc>
                          <a:spcPts val="1680"/>
                        </a:lnSpc>
                      </a:pPr>
                      <a:r>
                        <a:rPr lang="en-US" sz="1100" b="1" u="none" strike="noStrike" dirty="0">
                          <a:effectLst/>
                          <a:latin typeface="Arial"/>
                          <a:cs typeface="Arial"/>
                        </a:rPr>
                        <a:t>Chapter</a:t>
                      </a:r>
                      <a:endParaRPr lang="en-US" sz="1100" b="1" i="0" u="none" strike="noStrike" dirty="0">
                        <a:solidFill>
                          <a:srgbClr val="FFFFFF"/>
                        </a:solidFill>
                        <a:effectLst/>
                        <a:latin typeface="Arial"/>
                        <a:cs typeface="Arial"/>
                      </a:endParaRPr>
                    </a:p>
                  </a:txBody>
                  <a:tcPr marL="7646" marR="7646" marT="0" marB="0" anchor="ct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b="1" u="none" strike="noStrike" dirty="0">
                          <a:effectLst/>
                          <a:latin typeface="Arial"/>
                          <a:cs typeface="Arial"/>
                        </a:rPr>
                        <a:t>Number of Pages per Chapter</a:t>
                      </a:r>
                      <a:endParaRPr lang="en-US" sz="1100" b="1" i="0" u="none" strike="noStrike" dirty="0">
                        <a:solidFill>
                          <a:srgbClr val="FFFFFF"/>
                        </a:solidFill>
                        <a:effectLst/>
                        <a:latin typeface="Arial"/>
                        <a:cs typeface="Arial"/>
                      </a:endParaRPr>
                    </a:p>
                  </a:txBody>
                  <a:tcPr marL="7646" marR="7646" marT="0" marB="0" anchor="ct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b="1" u="none" strike="noStrike" dirty="0">
                          <a:effectLst/>
                          <a:latin typeface="Arial"/>
                          <a:cs typeface="Arial"/>
                        </a:rPr>
                        <a:t>Number of Hours per Chapter</a:t>
                      </a:r>
                      <a:endParaRPr lang="en-US" sz="1100" b="1" i="0" u="none" strike="noStrike" dirty="0">
                        <a:solidFill>
                          <a:srgbClr val="FFFFFF"/>
                        </a:solidFill>
                        <a:effectLst/>
                        <a:latin typeface="Arial"/>
                        <a:cs typeface="Arial"/>
                      </a:endParaRPr>
                    </a:p>
                  </a:txBody>
                  <a:tcPr marL="7646" marR="7646" marT="0" marB="0" anchor="ct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8796">
                <a:tc>
                  <a:txBody>
                    <a:bodyPr/>
                    <a:lstStyle/>
                    <a:p>
                      <a:pPr algn="ctr" fontAlgn="ctr">
                        <a:lnSpc>
                          <a:spcPts val="1680"/>
                        </a:lnSpc>
                      </a:pPr>
                      <a:r>
                        <a:rPr lang="en-US" sz="1100" u="none" strike="noStrike" dirty="0">
                          <a:effectLst/>
                          <a:latin typeface="Arial"/>
                          <a:cs typeface="Arial"/>
                        </a:rPr>
                        <a:t>1</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3</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7</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8796">
                <a:tc>
                  <a:txBody>
                    <a:bodyPr/>
                    <a:lstStyle/>
                    <a:p>
                      <a:pPr algn="ctr" fontAlgn="ctr">
                        <a:lnSpc>
                          <a:spcPts val="1680"/>
                        </a:lnSpc>
                      </a:pPr>
                      <a:r>
                        <a:rPr lang="en-US" sz="1100" u="none" strike="noStrike">
                          <a:effectLst/>
                          <a:latin typeface="Arial"/>
                          <a:cs typeface="Arial"/>
                        </a:rPr>
                        <a:t>2</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4</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7</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28796">
                <a:tc>
                  <a:txBody>
                    <a:bodyPr/>
                    <a:lstStyle/>
                    <a:p>
                      <a:pPr algn="ctr" fontAlgn="ctr">
                        <a:lnSpc>
                          <a:spcPts val="1680"/>
                        </a:lnSpc>
                      </a:pPr>
                      <a:r>
                        <a:rPr lang="en-US" sz="1100" u="none" strike="noStrike">
                          <a:effectLst/>
                          <a:latin typeface="Arial"/>
                          <a:cs typeface="Arial"/>
                        </a:rPr>
                        <a:t>3</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5</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13</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12509">
                <a:tc>
                  <a:txBody>
                    <a:bodyPr/>
                    <a:lstStyle/>
                    <a:p>
                      <a:pPr algn="ctr" fontAlgn="ctr">
                        <a:lnSpc>
                          <a:spcPts val="1680"/>
                        </a:lnSpc>
                      </a:pPr>
                      <a:r>
                        <a:rPr lang="en-US" sz="1100" u="none" strike="noStrike">
                          <a:effectLst/>
                          <a:latin typeface="Arial"/>
                          <a:cs typeface="Arial"/>
                        </a:rPr>
                        <a:t>4</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8</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16</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28796">
                <a:tc>
                  <a:txBody>
                    <a:bodyPr/>
                    <a:lstStyle/>
                    <a:p>
                      <a:pPr algn="ctr" fontAlgn="ctr">
                        <a:lnSpc>
                          <a:spcPts val="1680"/>
                        </a:lnSpc>
                      </a:pPr>
                      <a:r>
                        <a:rPr lang="en-US" sz="1100" u="none" strike="noStrike">
                          <a:effectLst/>
                          <a:latin typeface="Arial"/>
                          <a:cs typeface="Arial"/>
                        </a:rPr>
                        <a:t>5</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9</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17</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28796">
                <a:tc>
                  <a:txBody>
                    <a:bodyPr/>
                    <a:lstStyle/>
                    <a:p>
                      <a:pPr algn="ctr" fontAlgn="ctr">
                        <a:lnSpc>
                          <a:spcPts val="1680"/>
                        </a:lnSpc>
                      </a:pPr>
                      <a:r>
                        <a:rPr lang="en-US" sz="1100" u="none" strike="noStrike">
                          <a:effectLst/>
                          <a:latin typeface="Arial"/>
                          <a:cs typeface="Arial"/>
                        </a:rPr>
                        <a:t>6</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9</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21</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28796">
                <a:tc>
                  <a:txBody>
                    <a:bodyPr/>
                    <a:lstStyle/>
                    <a:p>
                      <a:pPr algn="ctr" fontAlgn="ctr">
                        <a:lnSpc>
                          <a:spcPts val="1680"/>
                        </a:lnSpc>
                      </a:pPr>
                      <a:r>
                        <a:rPr lang="en-US" sz="1100" u="none" strike="noStrike">
                          <a:effectLst/>
                          <a:latin typeface="Arial"/>
                          <a:cs typeface="Arial"/>
                        </a:rPr>
                        <a:t>7</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10</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22</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28796">
                <a:tc>
                  <a:txBody>
                    <a:bodyPr/>
                    <a:lstStyle/>
                    <a:p>
                      <a:pPr algn="ctr" fontAlgn="ctr">
                        <a:lnSpc>
                          <a:spcPts val="1680"/>
                        </a:lnSpc>
                      </a:pPr>
                      <a:r>
                        <a:rPr lang="en-US" sz="1100" u="none" strike="noStrike">
                          <a:effectLst/>
                          <a:latin typeface="Arial"/>
                          <a:cs typeface="Arial"/>
                        </a:rPr>
                        <a:t>8</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11</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22</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28796">
                <a:tc>
                  <a:txBody>
                    <a:bodyPr/>
                    <a:lstStyle/>
                    <a:p>
                      <a:pPr algn="ctr" fontAlgn="ctr">
                        <a:lnSpc>
                          <a:spcPts val="1680"/>
                        </a:lnSpc>
                      </a:pPr>
                      <a:r>
                        <a:rPr lang="en-US" sz="1100" u="none" strike="noStrike">
                          <a:effectLst/>
                          <a:latin typeface="Arial"/>
                          <a:cs typeface="Arial"/>
                        </a:rPr>
                        <a:t>9</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13</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27</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28796">
                <a:tc>
                  <a:txBody>
                    <a:bodyPr/>
                    <a:lstStyle/>
                    <a:p>
                      <a:pPr algn="ctr" fontAlgn="ctr">
                        <a:lnSpc>
                          <a:spcPts val="1680"/>
                        </a:lnSpc>
                      </a:pPr>
                      <a:r>
                        <a:rPr lang="en-US" sz="1100" u="none" strike="noStrike">
                          <a:effectLst/>
                          <a:latin typeface="Arial"/>
                          <a:cs typeface="Arial"/>
                        </a:rPr>
                        <a:t>10</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13</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24</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28796">
                <a:tc>
                  <a:txBody>
                    <a:bodyPr/>
                    <a:lstStyle/>
                    <a:p>
                      <a:pPr algn="ctr" fontAlgn="ctr">
                        <a:lnSpc>
                          <a:spcPts val="1680"/>
                        </a:lnSpc>
                      </a:pPr>
                      <a:r>
                        <a:rPr lang="en-US" sz="1100" u="none" strike="noStrike">
                          <a:effectLst/>
                          <a:latin typeface="Arial"/>
                          <a:cs typeface="Arial"/>
                        </a:rPr>
                        <a:t>11</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13</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28</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28796">
                <a:tc>
                  <a:txBody>
                    <a:bodyPr/>
                    <a:lstStyle/>
                    <a:p>
                      <a:pPr algn="ctr" fontAlgn="ctr">
                        <a:lnSpc>
                          <a:spcPts val="1680"/>
                        </a:lnSpc>
                      </a:pPr>
                      <a:r>
                        <a:rPr lang="en-US" sz="1100" u="none" strike="noStrike">
                          <a:effectLst/>
                          <a:latin typeface="Arial"/>
                          <a:cs typeface="Arial"/>
                        </a:rPr>
                        <a:t>12</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14</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32</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28796">
                <a:tc>
                  <a:txBody>
                    <a:bodyPr/>
                    <a:lstStyle/>
                    <a:p>
                      <a:pPr algn="ctr" fontAlgn="ctr">
                        <a:lnSpc>
                          <a:spcPts val="1680"/>
                        </a:lnSpc>
                      </a:pPr>
                      <a:r>
                        <a:rPr lang="en-US" sz="1100" u="none" strike="noStrike">
                          <a:effectLst/>
                          <a:latin typeface="Arial"/>
                          <a:cs typeface="Arial"/>
                        </a:rPr>
                        <a:t>13</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14</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31</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28796">
                <a:tc>
                  <a:txBody>
                    <a:bodyPr/>
                    <a:lstStyle/>
                    <a:p>
                      <a:pPr algn="ctr" fontAlgn="ctr">
                        <a:lnSpc>
                          <a:spcPts val="1680"/>
                        </a:lnSpc>
                      </a:pPr>
                      <a:r>
                        <a:rPr lang="en-US" sz="1100" u="none" strike="noStrike" dirty="0">
                          <a:effectLst/>
                          <a:latin typeface="Arial"/>
                          <a:cs typeface="Arial"/>
                        </a:rPr>
                        <a:t>14</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15</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33</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28796">
                <a:tc>
                  <a:txBody>
                    <a:bodyPr/>
                    <a:lstStyle/>
                    <a:p>
                      <a:pPr algn="ctr" fontAlgn="ctr">
                        <a:lnSpc>
                          <a:spcPts val="1680"/>
                        </a:lnSpc>
                      </a:pPr>
                      <a:r>
                        <a:rPr lang="en-US" sz="1100" u="none" strike="noStrike">
                          <a:effectLst/>
                          <a:latin typeface="Arial"/>
                          <a:cs typeface="Arial"/>
                        </a:rPr>
                        <a:t>15</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17</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33</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28796">
                <a:tc>
                  <a:txBody>
                    <a:bodyPr/>
                    <a:lstStyle/>
                    <a:p>
                      <a:pPr algn="ctr" fontAlgn="ctr">
                        <a:lnSpc>
                          <a:spcPts val="1680"/>
                        </a:lnSpc>
                      </a:pPr>
                      <a:r>
                        <a:rPr lang="en-US" sz="1100" u="none" strike="noStrike">
                          <a:effectLst/>
                          <a:latin typeface="Arial"/>
                          <a:cs typeface="Arial"/>
                        </a:rPr>
                        <a:t>16</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18</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42</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28796">
                <a:tc>
                  <a:txBody>
                    <a:bodyPr/>
                    <a:lstStyle/>
                    <a:p>
                      <a:pPr algn="ctr" fontAlgn="ctr">
                        <a:lnSpc>
                          <a:spcPts val="1680"/>
                        </a:lnSpc>
                      </a:pPr>
                      <a:r>
                        <a:rPr lang="en-US" sz="1100" u="none" strike="noStrike" dirty="0">
                          <a:effectLst/>
                          <a:latin typeface="Arial"/>
                          <a:cs typeface="Arial"/>
                        </a:rPr>
                        <a:t>17</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21</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41</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28796">
                <a:tc>
                  <a:txBody>
                    <a:bodyPr/>
                    <a:lstStyle/>
                    <a:p>
                      <a:pPr algn="ctr" fontAlgn="ctr">
                        <a:lnSpc>
                          <a:spcPts val="1680"/>
                        </a:lnSpc>
                      </a:pPr>
                      <a:r>
                        <a:rPr lang="en-US" sz="1100" u="none" strike="noStrike">
                          <a:effectLst/>
                          <a:latin typeface="Arial"/>
                          <a:cs typeface="Arial"/>
                        </a:rPr>
                        <a:t>18</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23</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44</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28796">
                <a:tc>
                  <a:txBody>
                    <a:bodyPr/>
                    <a:lstStyle/>
                    <a:p>
                      <a:pPr algn="ctr" fontAlgn="ctr">
                        <a:lnSpc>
                          <a:spcPts val="1680"/>
                        </a:lnSpc>
                      </a:pPr>
                      <a:r>
                        <a:rPr lang="en-US" sz="1100" u="none" strike="noStrike">
                          <a:effectLst/>
                          <a:latin typeface="Arial"/>
                          <a:cs typeface="Arial"/>
                        </a:rPr>
                        <a:t>19</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24</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42</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28796">
                <a:tc>
                  <a:txBody>
                    <a:bodyPr/>
                    <a:lstStyle/>
                    <a:p>
                      <a:pPr algn="ctr" fontAlgn="ctr">
                        <a:lnSpc>
                          <a:spcPts val="1680"/>
                        </a:lnSpc>
                      </a:pPr>
                      <a:r>
                        <a:rPr lang="en-US" sz="1100" u="none" strike="noStrike">
                          <a:effectLst/>
                          <a:latin typeface="Arial"/>
                          <a:cs typeface="Arial"/>
                        </a:rPr>
                        <a:t>20</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a:effectLst/>
                          <a:latin typeface="Arial"/>
                          <a:cs typeface="Arial"/>
                        </a:rPr>
                        <a:t>26</a:t>
                      </a:r>
                      <a:endParaRPr lang="en-US" sz="1100" b="1" i="0" u="none" strike="noStrike">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ts val="1680"/>
                        </a:lnSpc>
                      </a:pPr>
                      <a:r>
                        <a:rPr lang="en-US" sz="1100" u="none" strike="noStrike" dirty="0">
                          <a:effectLst/>
                          <a:latin typeface="Arial"/>
                          <a:cs typeface="Arial"/>
                        </a:rPr>
                        <a:t>51</a:t>
                      </a:r>
                      <a:endParaRPr lang="en-US" sz="1100" b="1" i="0" u="none" strike="noStrike" dirty="0">
                        <a:solidFill>
                          <a:srgbClr val="000000"/>
                        </a:solidFill>
                        <a:effectLst/>
                        <a:latin typeface="Arial"/>
                        <a:cs typeface="Arial"/>
                      </a:endParaRPr>
                    </a:p>
                  </a:txBody>
                  <a:tcPr marL="7646" marR="7646" marT="0" marB="0" anchor="ct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bl>
          </a:graphicData>
        </a:graphic>
      </p:graphicFrame>
      <p:graphicFrame>
        <p:nvGraphicFramePr>
          <p:cNvPr id="5" name="Chart 4"/>
          <p:cNvGraphicFramePr>
            <a:graphicFrameLocks/>
          </p:cNvGraphicFramePr>
          <p:nvPr>
            <p:extLst>
              <p:ext uri="{D42A27DB-BD31-4B8C-83A1-F6EECF244321}">
                <p14:modId xmlns:p14="http://schemas.microsoft.com/office/powerpoint/2010/main" val="1926137326"/>
              </p:ext>
            </p:extLst>
          </p:nvPr>
        </p:nvGraphicFramePr>
        <p:xfrm>
          <a:off x="4000500" y="1511441"/>
          <a:ext cx="4772025" cy="30861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124128287"/>
              </p:ext>
            </p:extLst>
          </p:nvPr>
        </p:nvGraphicFramePr>
        <p:xfrm>
          <a:off x="4571999" y="5095422"/>
          <a:ext cx="1850571" cy="994408"/>
        </p:xfrm>
        <a:graphic>
          <a:graphicData uri="http://schemas.openxmlformats.org/drawingml/2006/table">
            <a:tbl>
              <a:tblPr>
                <a:tableStyleId>{5A111915-BE36-4E01-A7E5-04B1672EAD32}</a:tableStyleId>
              </a:tblPr>
              <a:tblGrid>
                <a:gridCol w="854110">
                  <a:extLst>
                    <a:ext uri="{9D8B030D-6E8A-4147-A177-3AD203B41FA5}">
                      <a16:colId xmlns:a16="http://schemas.microsoft.com/office/drawing/2014/main" val="20000"/>
                    </a:ext>
                  </a:extLst>
                </a:gridCol>
                <a:gridCol w="996461">
                  <a:extLst>
                    <a:ext uri="{9D8B030D-6E8A-4147-A177-3AD203B41FA5}">
                      <a16:colId xmlns:a16="http://schemas.microsoft.com/office/drawing/2014/main" val="20001"/>
                    </a:ext>
                  </a:extLst>
                </a:gridCol>
              </a:tblGrid>
              <a:tr h="248602">
                <a:tc>
                  <a:txBody>
                    <a:bodyPr/>
                    <a:lstStyle/>
                    <a:p>
                      <a:pPr algn="ctr" fontAlgn="b"/>
                      <a:r>
                        <a:rPr lang="en-US" sz="1200" b="1" u="none" strike="noStrike" dirty="0">
                          <a:effectLst/>
                          <a:latin typeface="Arial"/>
                          <a:cs typeface="Arial"/>
                        </a:rPr>
                        <a:t>Pages</a:t>
                      </a:r>
                      <a:endParaRPr lang="en-US" sz="1200" b="1" i="0" u="none" strike="noStrike" dirty="0">
                        <a:solidFill>
                          <a:srgbClr val="FFFFFF"/>
                        </a:solidFill>
                        <a:effectLst/>
                        <a:latin typeface="Arial"/>
                        <a:cs typeface="Arial"/>
                      </a:endParaRPr>
                    </a:p>
                  </a:txBody>
                  <a:tcPr marL="8573" marR="8573" marT="0" anchor="b">
                    <a:lnL w="12700" cap="flat" cmpd="sng" algn="ctr">
                      <a:solidFill>
                        <a:srgbClr val="FFFFFF"/>
                      </a:solidFill>
                      <a:prstDash val="solid"/>
                      <a:round/>
                      <a:headEnd type="none" w="med" len="med"/>
                      <a:tailEnd type="none" w="med" len="med"/>
                    </a:lnL>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200" b="1" u="none" strike="noStrike" dirty="0">
                          <a:effectLst/>
                          <a:latin typeface="Arial"/>
                          <a:cs typeface="Arial"/>
                        </a:rPr>
                        <a:t>Pages/</a:t>
                      </a:r>
                      <a:r>
                        <a:rPr lang="en-US" sz="1200" b="1" u="none" strike="noStrike" dirty="0" err="1">
                          <a:effectLst/>
                          <a:latin typeface="Arial"/>
                          <a:cs typeface="Arial"/>
                        </a:rPr>
                        <a:t>Hr</a:t>
                      </a:r>
                      <a:endParaRPr lang="en-US" sz="1200" b="1" i="0" u="none" strike="noStrike" dirty="0">
                        <a:solidFill>
                          <a:srgbClr val="FFFFFF"/>
                        </a:solidFill>
                        <a:effectLst/>
                        <a:latin typeface="Arial"/>
                        <a:cs typeface="Arial"/>
                      </a:endParaRPr>
                    </a:p>
                  </a:txBody>
                  <a:tcPr marL="8573" marR="8573" marT="0" anchor="b">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48602">
                <a:tc>
                  <a:txBody>
                    <a:bodyPr/>
                    <a:lstStyle/>
                    <a:p>
                      <a:pPr algn="ctr" fontAlgn="b"/>
                      <a:r>
                        <a:rPr lang="en-US" sz="1200" u="none" strike="noStrike" dirty="0">
                          <a:effectLst/>
                          <a:latin typeface="Arial"/>
                          <a:cs typeface="Arial"/>
                        </a:rPr>
                        <a:t>3</a:t>
                      </a:r>
                      <a:endParaRPr lang="en-US" sz="1200" b="0" i="0" u="none" strike="noStrike" dirty="0">
                        <a:solidFill>
                          <a:srgbClr val="000000"/>
                        </a:solidFill>
                        <a:effectLst/>
                        <a:latin typeface="Arial"/>
                        <a:cs typeface="Arial"/>
                      </a:endParaRPr>
                    </a:p>
                  </a:txBody>
                  <a:tcPr marL="8573" marR="8573" marT="8573" anchor="b">
                    <a:lnL w="12700" cap="flat" cmpd="sng" algn="ctr">
                      <a:solidFill>
                        <a:srgbClr val="FFFFFF"/>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u="none" strike="noStrike" dirty="0">
                          <a:effectLst/>
                          <a:latin typeface="Arial"/>
                          <a:cs typeface="Arial"/>
                        </a:rPr>
                        <a:t>0.369</a:t>
                      </a:r>
                      <a:endParaRPr lang="en-US" sz="1200" b="0" i="0" u="none" strike="noStrike" dirty="0">
                        <a:solidFill>
                          <a:srgbClr val="000000"/>
                        </a:solidFill>
                        <a:effectLst/>
                        <a:latin typeface="Arial"/>
                        <a:cs typeface="Arial"/>
                      </a:endParaRPr>
                    </a:p>
                  </a:txBody>
                  <a:tcPr marL="8573" marR="8573" marT="8573" anchor="b">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48602">
                <a:tc>
                  <a:txBody>
                    <a:bodyPr/>
                    <a:lstStyle/>
                    <a:p>
                      <a:pPr algn="ctr" fontAlgn="b"/>
                      <a:r>
                        <a:rPr lang="en-US" sz="1200" u="none" strike="noStrike" dirty="0">
                          <a:effectLst/>
                          <a:latin typeface="Arial"/>
                          <a:cs typeface="Arial"/>
                        </a:rPr>
                        <a:t>9</a:t>
                      </a:r>
                      <a:endParaRPr lang="en-US" sz="1200" b="0" i="0" u="none" strike="noStrike" dirty="0">
                        <a:solidFill>
                          <a:srgbClr val="000000"/>
                        </a:solidFill>
                        <a:effectLst/>
                        <a:latin typeface="Arial"/>
                        <a:cs typeface="Arial"/>
                      </a:endParaRPr>
                    </a:p>
                  </a:txBody>
                  <a:tcPr marL="8573" marR="8573" marT="8573" anchor="b">
                    <a:lnL w="12700" cap="flat" cmpd="sng" algn="ctr">
                      <a:solidFill>
                        <a:srgbClr val="FFFFFF"/>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u="none" strike="noStrike" dirty="0">
                          <a:effectLst/>
                          <a:latin typeface="Arial"/>
                          <a:cs typeface="Arial"/>
                        </a:rPr>
                        <a:t>0.467</a:t>
                      </a:r>
                      <a:endParaRPr lang="en-US" sz="1200" b="0" i="0" u="none" strike="noStrike" dirty="0">
                        <a:solidFill>
                          <a:srgbClr val="000000"/>
                        </a:solidFill>
                        <a:effectLst/>
                        <a:latin typeface="Arial"/>
                        <a:cs typeface="Arial"/>
                      </a:endParaRPr>
                    </a:p>
                  </a:txBody>
                  <a:tcPr marL="8573" marR="8573" marT="8573" anchor="b">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48602">
                <a:tc>
                  <a:txBody>
                    <a:bodyPr/>
                    <a:lstStyle/>
                    <a:p>
                      <a:pPr algn="ctr" fontAlgn="b"/>
                      <a:r>
                        <a:rPr lang="en-US" sz="1200" u="none" strike="noStrike" dirty="0">
                          <a:effectLst/>
                          <a:latin typeface="Arial"/>
                          <a:cs typeface="Arial"/>
                        </a:rPr>
                        <a:t>27</a:t>
                      </a:r>
                      <a:endParaRPr lang="en-US" sz="1200" b="0" i="0" u="none" strike="noStrike" dirty="0">
                        <a:solidFill>
                          <a:srgbClr val="000000"/>
                        </a:solidFill>
                        <a:effectLst/>
                        <a:latin typeface="Arial"/>
                        <a:cs typeface="Arial"/>
                      </a:endParaRPr>
                    </a:p>
                  </a:txBody>
                  <a:tcPr marL="8573" marR="8573" marT="8573" anchor="b">
                    <a:lnL w="12700" cap="flat" cmpd="sng" algn="ctr">
                      <a:solidFill>
                        <a:srgbClr val="FFFFFF"/>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b"/>
                      <a:r>
                        <a:rPr lang="en-US" sz="1200" u="none" strike="noStrike" dirty="0">
                          <a:effectLst/>
                          <a:latin typeface="Arial"/>
                          <a:cs typeface="Arial"/>
                        </a:rPr>
                        <a:t>0.512</a:t>
                      </a:r>
                      <a:endParaRPr lang="en-US" sz="1200" b="0" i="0" u="none" strike="noStrike" dirty="0">
                        <a:solidFill>
                          <a:srgbClr val="000000"/>
                        </a:solidFill>
                        <a:effectLst/>
                        <a:latin typeface="Arial"/>
                        <a:cs typeface="Arial"/>
                      </a:endParaRPr>
                    </a:p>
                  </a:txBody>
                  <a:tcPr marL="8573" marR="8573" marT="8573" anchor="b">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7" name="TextBox 6"/>
          <p:cNvSpPr txBox="1"/>
          <p:nvPr/>
        </p:nvSpPr>
        <p:spPr>
          <a:xfrm>
            <a:off x="4477659" y="4573934"/>
            <a:ext cx="2786467" cy="380873"/>
          </a:xfrm>
          <a:prstGeom prst="rect">
            <a:avLst/>
          </a:prstGeom>
          <a:noFill/>
        </p:spPr>
        <p:txBody>
          <a:bodyPr wrap="none" lIns="102870" tIns="51435" rIns="102870" bIns="51435" rtlCol="0">
            <a:spAutoFit/>
          </a:bodyPr>
          <a:lstStyle/>
          <a:p>
            <a:r>
              <a:rPr lang="en-US" dirty="0">
                <a:solidFill>
                  <a:schemeClr val="tx1"/>
                </a:solidFill>
                <a:latin typeface="Arial"/>
                <a:cs typeface="Arial"/>
              </a:rPr>
              <a:t>Regression Fit Prediction</a:t>
            </a:r>
          </a:p>
        </p:txBody>
      </p:sp>
      <p:sp>
        <p:nvSpPr>
          <p:cNvPr id="8" name="TextBox 7"/>
          <p:cNvSpPr txBox="1"/>
          <p:nvPr/>
        </p:nvSpPr>
        <p:spPr>
          <a:xfrm>
            <a:off x="4572000" y="1120849"/>
            <a:ext cx="1695874" cy="380873"/>
          </a:xfrm>
          <a:prstGeom prst="rect">
            <a:avLst/>
          </a:prstGeom>
          <a:noFill/>
        </p:spPr>
        <p:txBody>
          <a:bodyPr wrap="none" lIns="102870" tIns="51435" rIns="102870" bIns="51435" rtlCol="0">
            <a:spAutoFit/>
          </a:bodyPr>
          <a:lstStyle/>
          <a:p>
            <a:r>
              <a:rPr lang="en-US" dirty="0">
                <a:solidFill>
                  <a:schemeClr val="tx1"/>
                </a:solidFill>
                <a:latin typeface="Arial"/>
                <a:cs typeface="Arial"/>
              </a:rPr>
              <a:t>Regression Fit</a:t>
            </a:r>
          </a:p>
        </p:txBody>
      </p:sp>
      <p:cxnSp>
        <p:nvCxnSpPr>
          <p:cNvPr id="10" name="Straight Arrow Connector 9"/>
          <p:cNvCxnSpPr/>
          <p:nvPr/>
        </p:nvCxnSpPr>
        <p:spPr>
          <a:xfrm flipH="1">
            <a:off x="6775450" y="5245101"/>
            <a:ext cx="952500" cy="0"/>
          </a:xfrm>
          <a:prstGeom prst="straightConnector1">
            <a:avLst/>
          </a:prstGeom>
          <a:ln w="28575" cmpd="sng">
            <a:solidFill>
              <a:schemeClr val="tx1"/>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669479" y="5280025"/>
            <a:ext cx="1388035" cy="657872"/>
          </a:xfrm>
          <a:prstGeom prst="rect">
            <a:avLst/>
          </a:prstGeom>
          <a:noFill/>
        </p:spPr>
        <p:txBody>
          <a:bodyPr wrap="none" lIns="102870" tIns="51435" rIns="102870" bIns="51435" rtlCol="0">
            <a:spAutoFit/>
          </a:bodyPr>
          <a:lstStyle/>
          <a:p>
            <a:r>
              <a:rPr lang="en-US" dirty="0">
                <a:latin typeface="Arial"/>
                <a:cs typeface="Arial"/>
              </a:rPr>
              <a:t>Rate varies </a:t>
            </a:r>
          </a:p>
          <a:p>
            <a:r>
              <a:rPr lang="en-US" dirty="0">
                <a:latin typeface="Arial"/>
                <a:cs typeface="Arial"/>
              </a:rPr>
              <a:t>with size</a:t>
            </a:r>
          </a:p>
        </p:txBody>
      </p:sp>
      <p:sp>
        <p:nvSpPr>
          <p:cNvPr id="14" name="TextBox 13"/>
          <p:cNvSpPr txBox="1"/>
          <p:nvPr/>
        </p:nvSpPr>
        <p:spPr>
          <a:xfrm>
            <a:off x="418465" y="829410"/>
            <a:ext cx="2588850" cy="380873"/>
          </a:xfrm>
          <a:prstGeom prst="rect">
            <a:avLst/>
          </a:prstGeom>
          <a:noFill/>
        </p:spPr>
        <p:txBody>
          <a:bodyPr wrap="none" lIns="102870" tIns="51435" rIns="102870" bIns="51435" rtlCol="0">
            <a:spAutoFit/>
          </a:bodyPr>
          <a:lstStyle/>
          <a:p>
            <a:r>
              <a:rPr lang="en-US" dirty="0">
                <a:solidFill>
                  <a:schemeClr val="tx1"/>
                </a:solidFill>
                <a:latin typeface="Arial"/>
                <a:cs typeface="Arial"/>
              </a:rPr>
              <a:t>Data for Writing a Book</a:t>
            </a:r>
          </a:p>
        </p:txBody>
      </p:sp>
    </p:spTree>
    <p:extLst>
      <p:ext uri="{BB962C8B-B14F-4D97-AF65-F5344CB8AC3E}">
        <p14:creationId xmlns:p14="http://schemas.microsoft.com/office/powerpoint/2010/main" val="920157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Prediction Interval</a:t>
            </a:r>
          </a:p>
        </p:txBody>
      </p:sp>
      <p:sp>
        <p:nvSpPr>
          <p:cNvPr id="3" name="Content Placeholder 2"/>
          <p:cNvSpPr>
            <a:spLocks noGrp="1"/>
          </p:cNvSpPr>
          <p:nvPr>
            <p:ph idx="1"/>
          </p:nvPr>
        </p:nvSpPr>
        <p:spPr>
          <a:xfrm>
            <a:off x="401934" y="1228405"/>
            <a:ext cx="8320035" cy="5014243"/>
          </a:xfrm>
        </p:spPr>
        <p:txBody>
          <a:bodyPr/>
          <a:lstStyle/>
          <a:p>
            <a:r>
              <a:rPr lang="en-US" dirty="0"/>
              <a:t>The prediction interval contains the actual measured value some portion of the time (for this graph 95%). </a:t>
            </a:r>
          </a:p>
          <a:p>
            <a:endParaRPr lang="en-US"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4371" y="2068715"/>
            <a:ext cx="6060874" cy="404058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4169643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Multiple Regression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08850440"/>
              </p:ext>
            </p:extLst>
          </p:nvPr>
        </p:nvGraphicFramePr>
        <p:xfrm>
          <a:off x="457200" y="1263407"/>
          <a:ext cx="6811062" cy="2468880"/>
        </p:xfrm>
        <a:graphic>
          <a:graphicData uri="http://schemas.openxmlformats.org/drawingml/2006/table">
            <a:tbl>
              <a:tblPr>
                <a:tableStyleId>{5A111915-BE36-4E01-A7E5-04B1672EAD32}</a:tableStyleId>
              </a:tblPr>
              <a:tblGrid>
                <a:gridCol w="1041692">
                  <a:extLst>
                    <a:ext uri="{9D8B030D-6E8A-4147-A177-3AD203B41FA5}">
                      <a16:colId xmlns:a16="http://schemas.microsoft.com/office/drawing/2014/main" val="20000"/>
                    </a:ext>
                  </a:extLst>
                </a:gridCol>
                <a:gridCol w="1461930">
                  <a:extLst>
                    <a:ext uri="{9D8B030D-6E8A-4147-A177-3AD203B41FA5}">
                      <a16:colId xmlns:a16="http://schemas.microsoft.com/office/drawing/2014/main" val="20001"/>
                    </a:ext>
                  </a:extLst>
                </a:gridCol>
                <a:gridCol w="1462820">
                  <a:extLst>
                    <a:ext uri="{9D8B030D-6E8A-4147-A177-3AD203B41FA5}">
                      <a16:colId xmlns:a16="http://schemas.microsoft.com/office/drawing/2014/main" val="20002"/>
                    </a:ext>
                  </a:extLst>
                </a:gridCol>
                <a:gridCol w="1562538">
                  <a:extLst>
                    <a:ext uri="{9D8B030D-6E8A-4147-A177-3AD203B41FA5}">
                      <a16:colId xmlns:a16="http://schemas.microsoft.com/office/drawing/2014/main" val="20003"/>
                    </a:ext>
                  </a:extLst>
                </a:gridCol>
                <a:gridCol w="1282082">
                  <a:extLst>
                    <a:ext uri="{9D8B030D-6E8A-4147-A177-3AD203B41FA5}">
                      <a16:colId xmlns:a16="http://schemas.microsoft.com/office/drawing/2014/main" val="20004"/>
                    </a:ext>
                  </a:extLst>
                </a:gridCol>
              </a:tblGrid>
              <a:tr h="548640">
                <a:tc>
                  <a:txBody>
                    <a:bodyPr/>
                    <a:lstStyle/>
                    <a:p>
                      <a:pPr marL="0" marR="0" algn="ctr">
                        <a:spcBef>
                          <a:spcPts val="0"/>
                        </a:spcBef>
                        <a:spcAft>
                          <a:spcPts val="0"/>
                        </a:spcAft>
                      </a:pPr>
                      <a:r>
                        <a:rPr lang="en-US" sz="1600" b="1" dirty="0" err="1">
                          <a:effectLst/>
                          <a:latin typeface="Arial"/>
                          <a:cs typeface="Arial"/>
                        </a:rPr>
                        <a:t>Prog</a:t>
                      </a:r>
                      <a:r>
                        <a:rPr lang="en-US" sz="1600" b="1" dirty="0">
                          <a:effectLst/>
                          <a:latin typeface="Arial"/>
                          <a:cs typeface="Arial"/>
                        </a:rPr>
                        <a:t>. #</a:t>
                      </a:r>
                      <a:endParaRPr lang="en-US" sz="1600" b="1" dirty="0">
                        <a:effectLst/>
                        <a:latin typeface="Arial"/>
                        <a:ea typeface="Times New Roman"/>
                        <a:cs typeface="Arial"/>
                      </a:endParaRPr>
                    </a:p>
                  </a:txBody>
                  <a:tcPr marL="77153" marR="77153" marT="0" marB="0">
                    <a:lnL w="12700" cap="flat" cmpd="sng" algn="ctr">
                      <a:solidFill>
                        <a:srgbClr val="FFFFFF"/>
                      </a:solidFill>
                      <a:prstDash val="solid"/>
                      <a:round/>
                      <a:headEnd type="none" w="med" len="med"/>
                      <a:tailEnd type="none" w="med" len="med"/>
                    </a:lnL>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effectLst/>
                          <a:latin typeface="Arial"/>
                          <a:cs typeface="Arial"/>
                        </a:rPr>
                        <a:t>Added LOC</a:t>
                      </a:r>
                      <a:endParaRPr lang="en-US" sz="1600" b="1" dirty="0">
                        <a:effectLst/>
                        <a:latin typeface="Arial"/>
                        <a:ea typeface="Times New Roman"/>
                        <a:cs typeface="Arial"/>
                      </a:endParaRPr>
                    </a:p>
                  </a:txBody>
                  <a:tcPr marL="77153" marR="77153" marT="0" marB="0">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effectLst/>
                          <a:latin typeface="Arial"/>
                          <a:cs typeface="Arial"/>
                        </a:rPr>
                        <a:t>Reused LOC</a:t>
                      </a:r>
                      <a:endParaRPr lang="en-US" sz="1600" b="1" dirty="0">
                        <a:effectLst/>
                        <a:latin typeface="Arial"/>
                        <a:ea typeface="Times New Roman"/>
                        <a:cs typeface="Arial"/>
                      </a:endParaRPr>
                    </a:p>
                  </a:txBody>
                  <a:tcPr marL="77153" marR="77153" marT="0" marB="0">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effectLst/>
                          <a:latin typeface="Arial"/>
                          <a:cs typeface="Arial"/>
                        </a:rPr>
                        <a:t>Modified LOC</a:t>
                      </a:r>
                      <a:endParaRPr lang="en-US" sz="1600" b="1" dirty="0">
                        <a:effectLst/>
                        <a:latin typeface="Arial"/>
                        <a:ea typeface="Times New Roman"/>
                        <a:cs typeface="Arial"/>
                      </a:endParaRPr>
                    </a:p>
                  </a:txBody>
                  <a:tcPr marL="77153" marR="77153" marT="0" marB="0">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b="1" dirty="0">
                          <a:effectLst/>
                          <a:latin typeface="Arial"/>
                          <a:cs typeface="Arial"/>
                        </a:rPr>
                        <a:t>Hours</a:t>
                      </a:r>
                      <a:endParaRPr lang="en-US" sz="1600" b="1" dirty="0">
                        <a:effectLst/>
                        <a:latin typeface="Arial"/>
                        <a:ea typeface="Times New Roman"/>
                        <a:cs typeface="Arial"/>
                      </a:endParaRPr>
                    </a:p>
                  </a:txBody>
                  <a:tcPr marL="77153" marR="77153" marT="0" marB="0">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74320">
                <a:tc>
                  <a:txBody>
                    <a:bodyPr/>
                    <a:lstStyle/>
                    <a:p>
                      <a:pPr marL="0" marR="0" algn="ctr">
                        <a:spcBef>
                          <a:spcPts val="0"/>
                        </a:spcBef>
                        <a:spcAft>
                          <a:spcPts val="0"/>
                        </a:spcAft>
                      </a:pPr>
                      <a:r>
                        <a:rPr lang="en-US" sz="1600" dirty="0">
                          <a:effectLst/>
                          <a:latin typeface="Arial"/>
                          <a:cs typeface="Arial"/>
                        </a:rPr>
                        <a:t> </a:t>
                      </a:r>
                      <a:endParaRPr lang="en-US" sz="1600" dirty="0">
                        <a:effectLst/>
                        <a:latin typeface="Arial"/>
                        <a:ea typeface="Times New Roman"/>
                        <a:cs typeface="Arial"/>
                      </a:endParaRPr>
                    </a:p>
                  </a:txBody>
                  <a:tcPr marL="77153" marR="77153" marT="0" marB="0">
                    <a:lnL w="12700" cap="flat" cmpd="sng" algn="ctr">
                      <a:solidFill>
                        <a:srgbClr val="FFFFFF"/>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i="1" dirty="0">
                          <a:effectLst/>
                          <a:latin typeface="Arial"/>
                          <a:cs typeface="Arial"/>
                        </a:rPr>
                        <a:t>w</a:t>
                      </a:r>
                      <a:endParaRPr lang="en-US" sz="1600" i="1" dirty="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i="1" dirty="0">
                          <a:effectLst/>
                          <a:latin typeface="Arial"/>
                          <a:cs typeface="Arial"/>
                        </a:rPr>
                        <a:t>x</a:t>
                      </a:r>
                      <a:endParaRPr lang="en-US" sz="1600" i="1" dirty="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i="1" dirty="0">
                          <a:effectLst/>
                          <a:latin typeface="Arial"/>
                          <a:cs typeface="Arial"/>
                        </a:rPr>
                        <a:t>y</a:t>
                      </a:r>
                      <a:endParaRPr lang="en-US" sz="1600" i="1" dirty="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i="1" dirty="0">
                          <a:effectLst/>
                          <a:latin typeface="Arial"/>
                          <a:cs typeface="Arial"/>
                        </a:rPr>
                        <a:t>z</a:t>
                      </a:r>
                      <a:endParaRPr lang="en-US" sz="1600" i="1" dirty="0">
                        <a:effectLst/>
                        <a:latin typeface="Arial"/>
                        <a:ea typeface="Times New Roman"/>
                        <a:cs typeface="Arial"/>
                      </a:endParaRPr>
                    </a:p>
                  </a:txBody>
                  <a:tcPr marL="77153" marR="77153" marT="0" marB="0">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4320">
                <a:tc>
                  <a:txBody>
                    <a:bodyPr/>
                    <a:lstStyle/>
                    <a:p>
                      <a:pPr marL="0" marR="0" algn="ctr">
                        <a:spcBef>
                          <a:spcPts val="0"/>
                        </a:spcBef>
                        <a:spcAft>
                          <a:spcPts val="0"/>
                        </a:spcAft>
                      </a:pPr>
                      <a:r>
                        <a:rPr lang="en-US" sz="1600">
                          <a:effectLst/>
                          <a:latin typeface="Arial"/>
                          <a:cs typeface="Arial"/>
                        </a:rPr>
                        <a:t>1</a:t>
                      </a:r>
                      <a:endParaRPr lang="en-US" sz="1600">
                        <a:effectLst/>
                        <a:latin typeface="Arial"/>
                        <a:ea typeface="Times New Roman"/>
                        <a:cs typeface="Arial"/>
                      </a:endParaRPr>
                    </a:p>
                  </a:txBody>
                  <a:tcPr marL="77153" marR="77153" marT="0" marB="0">
                    <a:lnL w="12700" cap="flat" cmpd="sng" algn="ctr">
                      <a:solidFill>
                        <a:srgbClr val="FFFFFF"/>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345</a:t>
                      </a:r>
                      <a:endParaRPr lang="en-US" sz="1600" dirty="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Arial"/>
                          <a:cs typeface="Arial"/>
                        </a:rPr>
                        <a:t>65</a:t>
                      </a:r>
                      <a:endParaRPr lang="en-US" sz="160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Arial"/>
                          <a:cs typeface="Arial"/>
                        </a:rPr>
                        <a:t>23</a:t>
                      </a:r>
                      <a:endParaRPr lang="en-US" sz="160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31.4</a:t>
                      </a:r>
                      <a:endParaRPr lang="en-US" sz="1600" dirty="0">
                        <a:effectLst/>
                        <a:latin typeface="Arial"/>
                        <a:ea typeface="Times New Roman"/>
                        <a:cs typeface="Arial"/>
                      </a:endParaRPr>
                    </a:p>
                  </a:txBody>
                  <a:tcPr marL="77153" marR="77153" marT="0" marB="0">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4320">
                <a:tc>
                  <a:txBody>
                    <a:bodyPr/>
                    <a:lstStyle/>
                    <a:p>
                      <a:pPr marL="0" marR="0" algn="ctr">
                        <a:spcBef>
                          <a:spcPts val="0"/>
                        </a:spcBef>
                        <a:spcAft>
                          <a:spcPts val="0"/>
                        </a:spcAft>
                      </a:pPr>
                      <a:r>
                        <a:rPr lang="en-US" sz="1600">
                          <a:effectLst/>
                          <a:latin typeface="Arial"/>
                          <a:cs typeface="Arial"/>
                        </a:rPr>
                        <a:t>2</a:t>
                      </a:r>
                      <a:endParaRPr lang="en-US" sz="1600">
                        <a:effectLst/>
                        <a:latin typeface="Arial"/>
                        <a:ea typeface="Times New Roman"/>
                        <a:cs typeface="Arial"/>
                      </a:endParaRPr>
                    </a:p>
                  </a:txBody>
                  <a:tcPr marL="77153" marR="77153" marT="0" marB="0">
                    <a:lnL w="12700" cap="flat" cmpd="sng" algn="ctr">
                      <a:solidFill>
                        <a:srgbClr val="FFFFFF"/>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168</a:t>
                      </a:r>
                      <a:endParaRPr lang="en-US" sz="1600" dirty="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Arial"/>
                          <a:cs typeface="Arial"/>
                        </a:rPr>
                        <a:t>18</a:t>
                      </a:r>
                      <a:endParaRPr lang="en-US" sz="160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Arial"/>
                          <a:cs typeface="Arial"/>
                        </a:rPr>
                        <a:t>18</a:t>
                      </a:r>
                      <a:endParaRPr lang="en-US" sz="160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14.6</a:t>
                      </a:r>
                      <a:endParaRPr lang="en-US" sz="1600" dirty="0">
                        <a:effectLst/>
                        <a:latin typeface="Arial"/>
                        <a:ea typeface="Times New Roman"/>
                        <a:cs typeface="Arial"/>
                      </a:endParaRPr>
                    </a:p>
                  </a:txBody>
                  <a:tcPr marL="77153" marR="77153" marT="0" marB="0">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4320">
                <a:tc>
                  <a:txBody>
                    <a:bodyPr/>
                    <a:lstStyle/>
                    <a:p>
                      <a:pPr marL="0" marR="0" algn="ctr">
                        <a:spcBef>
                          <a:spcPts val="0"/>
                        </a:spcBef>
                        <a:spcAft>
                          <a:spcPts val="0"/>
                        </a:spcAft>
                      </a:pPr>
                      <a:r>
                        <a:rPr lang="en-US" sz="1600">
                          <a:effectLst/>
                          <a:latin typeface="Arial"/>
                          <a:cs typeface="Arial"/>
                        </a:rPr>
                        <a:t>3</a:t>
                      </a:r>
                      <a:endParaRPr lang="en-US" sz="1600">
                        <a:effectLst/>
                        <a:latin typeface="Arial"/>
                        <a:ea typeface="Times New Roman"/>
                        <a:cs typeface="Arial"/>
                      </a:endParaRPr>
                    </a:p>
                  </a:txBody>
                  <a:tcPr marL="77153" marR="77153" marT="0" marB="0">
                    <a:lnL w="12700" cap="flat" cmpd="sng" algn="ctr">
                      <a:solidFill>
                        <a:srgbClr val="FFFFFF"/>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94</a:t>
                      </a:r>
                      <a:endParaRPr lang="en-US" sz="1600" dirty="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0</a:t>
                      </a:r>
                      <a:endParaRPr lang="en-US" sz="1600" dirty="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Arial"/>
                          <a:cs typeface="Arial"/>
                        </a:rPr>
                        <a:t>0</a:t>
                      </a:r>
                      <a:endParaRPr lang="en-US" sz="160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6.4</a:t>
                      </a:r>
                      <a:endParaRPr lang="en-US" sz="1600" dirty="0">
                        <a:effectLst/>
                        <a:latin typeface="Arial"/>
                        <a:ea typeface="Times New Roman"/>
                        <a:cs typeface="Arial"/>
                      </a:endParaRPr>
                    </a:p>
                  </a:txBody>
                  <a:tcPr marL="77153" marR="77153" marT="0" marB="0">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4320">
                <a:tc>
                  <a:txBody>
                    <a:bodyPr/>
                    <a:lstStyle/>
                    <a:p>
                      <a:pPr marL="0" marR="0" algn="ctr">
                        <a:spcBef>
                          <a:spcPts val="0"/>
                        </a:spcBef>
                        <a:spcAft>
                          <a:spcPts val="0"/>
                        </a:spcAft>
                      </a:pPr>
                      <a:r>
                        <a:rPr lang="en-US" sz="1600" dirty="0">
                          <a:effectLst/>
                          <a:latin typeface="Arial"/>
                          <a:cs typeface="Arial"/>
                        </a:rPr>
                        <a:t>4</a:t>
                      </a:r>
                      <a:endParaRPr lang="en-US" sz="1600" dirty="0">
                        <a:effectLst/>
                        <a:latin typeface="Arial"/>
                        <a:ea typeface="Times New Roman"/>
                        <a:cs typeface="Arial"/>
                      </a:endParaRPr>
                    </a:p>
                  </a:txBody>
                  <a:tcPr marL="77153" marR="77153" marT="0" marB="0">
                    <a:lnL w="12700" cap="flat" cmpd="sng" algn="ctr">
                      <a:solidFill>
                        <a:srgbClr val="FFFFFF"/>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Arial"/>
                          <a:cs typeface="Arial"/>
                        </a:rPr>
                        <a:t>187</a:t>
                      </a:r>
                      <a:endParaRPr lang="en-US" sz="160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185</a:t>
                      </a:r>
                      <a:endParaRPr lang="en-US" sz="1600" dirty="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Arial"/>
                          <a:cs typeface="Arial"/>
                        </a:rPr>
                        <a:t>98</a:t>
                      </a:r>
                      <a:endParaRPr lang="en-US" sz="160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28.3</a:t>
                      </a:r>
                      <a:endParaRPr lang="en-US" sz="1600" dirty="0">
                        <a:effectLst/>
                        <a:latin typeface="Arial"/>
                        <a:ea typeface="Times New Roman"/>
                        <a:cs typeface="Arial"/>
                      </a:endParaRPr>
                    </a:p>
                  </a:txBody>
                  <a:tcPr marL="77153" marR="77153" marT="0" marB="0">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4320">
                <a:tc>
                  <a:txBody>
                    <a:bodyPr/>
                    <a:lstStyle/>
                    <a:p>
                      <a:pPr marL="0" marR="0" algn="ctr">
                        <a:spcBef>
                          <a:spcPts val="0"/>
                        </a:spcBef>
                        <a:spcAft>
                          <a:spcPts val="0"/>
                        </a:spcAft>
                      </a:pPr>
                      <a:r>
                        <a:rPr lang="en-US" sz="1600" dirty="0">
                          <a:effectLst/>
                          <a:latin typeface="Arial"/>
                          <a:cs typeface="Arial"/>
                        </a:rPr>
                        <a:t>5</a:t>
                      </a:r>
                      <a:endParaRPr lang="en-US" sz="1600" dirty="0">
                        <a:effectLst/>
                        <a:latin typeface="Arial"/>
                        <a:ea typeface="Times New Roman"/>
                        <a:cs typeface="Arial"/>
                      </a:endParaRPr>
                    </a:p>
                  </a:txBody>
                  <a:tcPr marL="77153" marR="77153" marT="0" marB="0">
                    <a:lnL w="12700" cap="flat" cmpd="sng" algn="ctr">
                      <a:solidFill>
                        <a:srgbClr val="FFFFFF"/>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Arial"/>
                          <a:cs typeface="Arial"/>
                        </a:rPr>
                        <a:t>621</a:t>
                      </a:r>
                      <a:endParaRPr lang="en-US" sz="160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Arial"/>
                          <a:cs typeface="Arial"/>
                        </a:rPr>
                        <a:t>87</a:t>
                      </a:r>
                      <a:endParaRPr lang="en-US" sz="160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Arial"/>
                          <a:cs typeface="Arial"/>
                        </a:rPr>
                        <a:t>10</a:t>
                      </a:r>
                      <a:endParaRPr lang="en-US" sz="160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42.1</a:t>
                      </a:r>
                      <a:endParaRPr lang="en-US" sz="1600" dirty="0">
                        <a:effectLst/>
                        <a:latin typeface="Arial"/>
                        <a:ea typeface="Times New Roman"/>
                        <a:cs typeface="Arial"/>
                      </a:endParaRPr>
                    </a:p>
                  </a:txBody>
                  <a:tcPr marL="77153" marR="77153" marT="0" marB="0">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74320">
                <a:tc>
                  <a:txBody>
                    <a:bodyPr/>
                    <a:lstStyle/>
                    <a:p>
                      <a:pPr marL="0" marR="0" algn="ctr">
                        <a:spcBef>
                          <a:spcPts val="0"/>
                        </a:spcBef>
                        <a:spcAft>
                          <a:spcPts val="0"/>
                        </a:spcAft>
                      </a:pPr>
                      <a:r>
                        <a:rPr lang="en-US" sz="1600" dirty="0">
                          <a:effectLst/>
                          <a:latin typeface="Arial"/>
                          <a:cs typeface="Arial"/>
                        </a:rPr>
                        <a:t>6</a:t>
                      </a:r>
                      <a:endParaRPr lang="en-US" sz="1600" dirty="0">
                        <a:effectLst/>
                        <a:latin typeface="Arial"/>
                        <a:ea typeface="Times New Roman"/>
                        <a:cs typeface="Arial"/>
                      </a:endParaRPr>
                    </a:p>
                  </a:txBody>
                  <a:tcPr marL="77153" marR="77153" marT="0" marB="0">
                    <a:lnL w="12700" cap="flat" cmpd="sng" algn="ctr">
                      <a:solidFill>
                        <a:srgbClr val="FFFFFF"/>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255</a:t>
                      </a:r>
                      <a:endParaRPr lang="en-US" sz="1600" dirty="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a:effectLst/>
                          <a:latin typeface="Arial"/>
                          <a:cs typeface="Arial"/>
                        </a:rPr>
                        <a:t>0</a:t>
                      </a:r>
                      <a:endParaRPr lang="en-US" sz="160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0</a:t>
                      </a:r>
                      <a:endParaRPr lang="en-US" sz="1600" dirty="0">
                        <a:effectLst/>
                        <a:latin typeface="Arial"/>
                        <a:ea typeface="Times New Roman"/>
                        <a:cs typeface="Arial"/>
                      </a:endParaRPr>
                    </a:p>
                  </a:txBody>
                  <a:tcPr marL="77153" marR="77153" marT="0" marB="0">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effectLst/>
                          <a:latin typeface="Arial"/>
                          <a:cs typeface="Arial"/>
                        </a:rPr>
                        <a:t>15.3</a:t>
                      </a:r>
                      <a:endParaRPr lang="en-US" sz="1600" dirty="0">
                        <a:effectLst/>
                        <a:latin typeface="Arial"/>
                        <a:ea typeface="Times New Roman"/>
                        <a:cs typeface="Arial"/>
                      </a:endParaRPr>
                    </a:p>
                  </a:txBody>
                  <a:tcPr marL="77153" marR="77153" marT="0" marB="0">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662208645"/>
              </p:ext>
            </p:extLst>
          </p:nvPr>
        </p:nvGraphicFramePr>
        <p:xfrm>
          <a:off x="457201" y="4525951"/>
          <a:ext cx="6880088" cy="1579120"/>
        </p:xfrm>
        <a:graphic>
          <a:graphicData uri="http://schemas.openxmlformats.org/drawingml/2006/table">
            <a:tbl>
              <a:tblPr>
                <a:tableStyleId>{5C22544A-7EE6-4342-B048-85BDC9FD1C3A}</a:tableStyleId>
              </a:tblPr>
              <a:tblGrid>
                <a:gridCol w="2317129">
                  <a:extLst>
                    <a:ext uri="{9D8B030D-6E8A-4147-A177-3AD203B41FA5}">
                      <a16:colId xmlns:a16="http://schemas.microsoft.com/office/drawing/2014/main" val="20000"/>
                    </a:ext>
                  </a:extLst>
                </a:gridCol>
                <a:gridCol w="593678">
                  <a:extLst>
                    <a:ext uri="{9D8B030D-6E8A-4147-A177-3AD203B41FA5}">
                      <a16:colId xmlns:a16="http://schemas.microsoft.com/office/drawing/2014/main" val="20001"/>
                    </a:ext>
                  </a:extLst>
                </a:gridCol>
                <a:gridCol w="1587713">
                  <a:extLst>
                    <a:ext uri="{9D8B030D-6E8A-4147-A177-3AD203B41FA5}">
                      <a16:colId xmlns:a16="http://schemas.microsoft.com/office/drawing/2014/main" val="20002"/>
                    </a:ext>
                  </a:extLst>
                </a:gridCol>
                <a:gridCol w="2381568">
                  <a:extLst>
                    <a:ext uri="{9D8B030D-6E8A-4147-A177-3AD203B41FA5}">
                      <a16:colId xmlns:a16="http://schemas.microsoft.com/office/drawing/2014/main" val="20003"/>
                    </a:ext>
                  </a:extLst>
                </a:gridCol>
              </a:tblGrid>
              <a:tr h="315824">
                <a:tc>
                  <a:txBody>
                    <a:bodyPr/>
                    <a:lstStyle/>
                    <a:p>
                      <a:pPr algn="l" fontAlgn="b"/>
                      <a:r>
                        <a:rPr lang="en-US" sz="1700" b="1" u="none" strike="noStrike" dirty="0">
                          <a:effectLst/>
                          <a:latin typeface="Arial"/>
                          <a:cs typeface="Arial"/>
                        </a:rPr>
                        <a:t>Term</a:t>
                      </a:r>
                      <a:endParaRPr lang="en-US" sz="1700" b="1" i="0" u="none" strike="noStrike" dirty="0">
                        <a:solidFill>
                          <a:srgbClr val="000000"/>
                        </a:solidFill>
                        <a:effectLst/>
                        <a:latin typeface="Arial"/>
                        <a:cs typeface="Arial"/>
                      </a:endParaRPr>
                    </a:p>
                  </a:txBody>
                  <a:tcPr marL="8573" marR="8573" marT="0" anchor="b">
                    <a:lnB w="12700" cap="flat" cmpd="sng" algn="ctr">
                      <a:solidFill>
                        <a:srgbClr val="000000"/>
                      </a:solidFill>
                      <a:prstDash val="solid"/>
                      <a:round/>
                      <a:headEnd type="none" w="med" len="med"/>
                      <a:tailEnd type="none" w="med" len="med"/>
                    </a:lnB>
                    <a:noFill/>
                  </a:tcPr>
                </a:tc>
                <a:tc>
                  <a:txBody>
                    <a:bodyPr/>
                    <a:lstStyle/>
                    <a:p>
                      <a:pPr algn="l" fontAlgn="b"/>
                      <a:endParaRPr lang="en-US" sz="1700" b="1" i="0" u="none" strike="noStrike" dirty="0">
                        <a:solidFill>
                          <a:srgbClr val="000000"/>
                        </a:solidFill>
                        <a:effectLst/>
                        <a:latin typeface="Arial"/>
                        <a:cs typeface="Arial"/>
                      </a:endParaRPr>
                    </a:p>
                  </a:txBody>
                  <a:tcPr marL="8573" marR="8573" marT="0" anchor="b">
                    <a:lnB w="12700" cap="flat" cmpd="sng" algn="ctr">
                      <a:solidFill>
                        <a:srgbClr val="000000"/>
                      </a:solidFill>
                      <a:prstDash val="solid"/>
                      <a:round/>
                      <a:headEnd type="none" w="med" len="med"/>
                      <a:tailEnd type="none" w="med" len="med"/>
                    </a:lnB>
                    <a:noFill/>
                  </a:tcPr>
                </a:tc>
                <a:tc>
                  <a:txBody>
                    <a:bodyPr/>
                    <a:lstStyle/>
                    <a:p>
                      <a:pPr algn="l" fontAlgn="b"/>
                      <a:r>
                        <a:rPr lang="en-US" sz="1700" b="1" u="none" strike="noStrike" dirty="0" err="1">
                          <a:effectLst/>
                          <a:latin typeface="Arial"/>
                          <a:cs typeface="Arial"/>
                        </a:rPr>
                        <a:t>Coef</a:t>
                      </a:r>
                      <a:r>
                        <a:rPr lang="en-US" sz="1700" b="1" u="none" strike="noStrike" dirty="0">
                          <a:effectLst/>
                          <a:latin typeface="Arial"/>
                          <a:cs typeface="Arial"/>
                        </a:rPr>
                        <a:t>.</a:t>
                      </a:r>
                      <a:endParaRPr lang="en-US" sz="1700" b="1" i="0" u="none" strike="noStrike" dirty="0">
                        <a:solidFill>
                          <a:srgbClr val="000000"/>
                        </a:solidFill>
                        <a:effectLst/>
                        <a:latin typeface="Arial"/>
                        <a:cs typeface="Arial"/>
                      </a:endParaRPr>
                    </a:p>
                  </a:txBody>
                  <a:tcPr marL="8573" marR="8573" marT="0" anchor="b">
                    <a:lnB w="12700" cap="flat" cmpd="sng" algn="ctr">
                      <a:solidFill>
                        <a:srgbClr val="000000"/>
                      </a:solidFill>
                      <a:prstDash val="solid"/>
                      <a:round/>
                      <a:headEnd type="none" w="med" len="med"/>
                      <a:tailEnd type="none" w="med" len="med"/>
                    </a:lnB>
                    <a:noFill/>
                  </a:tcPr>
                </a:tc>
                <a:tc>
                  <a:txBody>
                    <a:bodyPr/>
                    <a:lstStyle/>
                    <a:p>
                      <a:pPr algn="l" fontAlgn="b"/>
                      <a:r>
                        <a:rPr lang="en-US" sz="1700" b="1" i="1" u="none" strike="noStrike" dirty="0">
                          <a:effectLst/>
                          <a:latin typeface="Arial"/>
                          <a:cs typeface="Arial"/>
                        </a:rPr>
                        <a:t>P</a:t>
                      </a:r>
                      <a:r>
                        <a:rPr lang="en-US" sz="1700" b="1" u="none" strike="noStrike" dirty="0">
                          <a:effectLst/>
                          <a:latin typeface="Arial"/>
                          <a:cs typeface="Arial"/>
                        </a:rPr>
                        <a:t> Value</a:t>
                      </a:r>
                      <a:endParaRPr lang="en-US" sz="1700" b="1" i="0" u="none" strike="noStrike" dirty="0">
                        <a:solidFill>
                          <a:srgbClr val="000000"/>
                        </a:solidFill>
                        <a:effectLst/>
                        <a:latin typeface="Arial"/>
                        <a:cs typeface="Arial"/>
                      </a:endParaRPr>
                    </a:p>
                  </a:txBody>
                  <a:tcPr marL="8573" marR="8573" marT="0" anchor="b">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315824">
                <a:tc>
                  <a:txBody>
                    <a:bodyPr/>
                    <a:lstStyle/>
                    <a:p>
                      <a:pPr algn="l" fontAlgn="b"/>
                      <a:r>
                        <a:rPr lang="en-US" sz="1700" u="none" strike="noStrike" dirty="0">
                          <a:effectLst/>
                          <a:latin typeface="Arial"/>
                          <a:cs typeface="Arial"/>
                        </a:rPr>
                        <a:t>Constant</a:t>
                      </a:r>
                      <a:endParaRPr lang="en-US" sz="1700" b="0" i="0"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u="none" strike="noStrike" dirty="0">
                          <a:effectLst/>
                          <a:latin typeface="Arial"/>
                          <a:cs typeface="Arial"/>
                        </a:rPr>
                        <a:t>C</a:t>
                      </a:r>
                      <a:endParaRPr lang="en-US" sz="1700" b="0" i="0"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u="none" strike="noStrike" dirty="0">
                          <a:effectLst/>
                          <a:latin typeface="Arial"/>
                          <a:cs typeface="Arial"/>
                        </a:rPr>
                        <a:t>0.57</a:t>
                      </a:r>
                      <a:endParaRPr lang="en-US" sz="1700" b="0" i="0"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u="none" strike="noStrike" dirty="0">
                          <a:effectLst/>
                          <a:latin typeface="Arial"/>
                          <a:cs typeface="Arial"/>
                        </a:rPr>
                        <a:t>0.93</a:t>
                      </a:r>
                      <a:endParaRPr lang="en-US" sz="1700" b="0" i="0"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315824">
                <a:tc>
                  <a:txBody>
                    <a:bodyPr/>
                    <a:lstStyle/>
                    <a:p>
                      <a:pPr algn="l" fontAlgn="b"/>
                      <a:r>
                        <a:rPr lang="en-US" sz="1700" u="none" strike="noStrike" dirty="0">
                          <a:effectLst/>
                          <a:latin typeface="Arial"/>
                          <a:cs typeface="Arial"/>
                        </a:rPr>
                        <a:t>Added LOC</a:t>
                      </a:r>
                      <a:endParaRPr lang="en-US" sz="1700" b="0" i="0"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i="1" u="none" strike="noStrike">
                          <a:effectLst/>
                          <a:latin typeface="Arial"/>
                          <a:cs typeface="Arial"/>
                        </a:rPr>
                        <a:t>w</a:t>
                      </a:r>
                      <a:endParaRPr lang="en-US" sz="1700" b="0" i="1" u="none" strike="noStrike">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u="none" strike="noStrike" dirty="0">
                          <a:effectLst/>
                          <a:latin typeface="Arial"/>
                          <a:cs typeface="Arial"/>
                        </a:rPr>
                        <a:t>0.065</a:t>
                      </a:r>
                      <a:endParaRPr lang="en-US" sz="1700" b="0" i="0"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u="none" strike="noStrike" dirty="0">
                          <a:effectLst/>
                          <a:latin typeface="Arial"/>
                          <a:cs typeface="Arial"/>
                        </a:rPr>
                        <a:t>0.125</a:t>
                      </a:r>
                      <a:endParaRPr lang="en-US" sz="1700" b="0" i="0"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315824">
                <a:tc>
                  <a:txBody>
                    <a:bodyPr/>
                    <a:lstStyle/>
                    <a:p>
                      <a:pPr algn="l" fontAlgn="b"/>
                      <a:r>
                        <a:rPr lang="en-US" sz="1700" u="none" strike="noStrike" dirty="0">
                          <a:effectLst/>
                          <a:latin typeface="Arial"/>
                          <a:cs typeface="Arial"/>
                        </a:rPr>
                        <a:t>Reused LOC</a:t>
                      </a:r>
                      <a:endParaRPr lang="en-US" sz="1700" b="0" i="0"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i="1" u="none" strike="noStrike" dirty="0">
                          <a:effectLst/>
                          <a:latin typeface="Arial"/>
                          <a:cs typeface="Arial"/>
                        </a:rPr>
                        <a:t>x</a:t>
                      </a:r>
                      <a:endParaRPr lang="en-US" sz="1700" b="0" i="1"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u="none" strike="noStrike" dirty="0">
                          <a:effectLst/>
                          <a:latin typeface="Arial"/>
                          <a:cs typeface="Arial"/>
                        </a:rPr>
                        <a:t>0.009</a:t>
                      </a:r>
                      <a:endParaRPr lang="en-US" sz="1700" b="0" i="0"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u="none" strike="noStrike" dirty="0">
                          <a:effectLst/>
                          <a:latin typeface="Arial"/>
                          <a:cs typeface="Arial"/>
                        </a:rPr>
                        <a:t>0.96</a:t>
                      </a: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315824">
                <a:tc>
                  <a:txBody>
                    <a:bodyPr/>
                    <a:lstStyle/>
                    <a:p>
                      <a:pPr algn="l" fontAlgn="b"/>
                      <a:r>
                        <a:rPr lang="en-US" sz="1700" u="none" strike="noStrike" dirty="0">
                          <a:effectLst/>
                          <a:latin typeface="Arial"/>
                          <a:cs typeface="Arial"/>
                        </a:rPr>
                        <a:t>Modified LOC</a:t>
                      </a:r>
                      <a:endParaRPr lang="en-US" sz="1700" b="0" i="0"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i="1" u="none" strike="noStrike" dirty="0">
                          <a:effectLst/>
                          <a:latin typeface="Arial"/>
                          <a:cs typeface="Arial"/>
                        </a:rPr>
                        <a:t>y</a:t>
                      </a:r>
                      <a:endParaRPr lang="en-US" sz="1700" b="0" i="1"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u="none" strike="noStrike">
                          <a:effectLst/>
                          <a:latin typeface="Arial"/>
                          <a:cs typeface="Arial"/>
                        </a:rPr>
                        <a:t>0.151</a:t>
                      </a:r>
                      <a:endParaRPr lang="en-US" sz="1700" b="0" i="0" u="none" strike="noStrike">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US" sz="1700" u="none" strike="noStrike" dirty="0">
                          <a:effectLst/>
                          <a:latin typeface="Arial"/>
                          <a:cs typeface="Arial"/>
                        </a:rPr>
                        <a:t>0.67</a:t>
                      </a:r>
                      <a:endParaRPr lang="en-US" sz="1700" b="0" i="0" u="none" strike="noStrike" dirty="0">
                        <a:solidFill>
                          <a:srgbClr val="000000"/>
                        </a:solidFill>
                        <a:effectLst/>
                        <a:latin typeface="Arial"/>
                        <a:cs typeface="Arial"/>
                      </a:endParaRPr>
                    </a:p>
                  </a:txBody>
                  <a:tcPr marL="8573" marR="8573" marT="0" anchor="b">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6" name="Rectangle 5"/>
          <p:cNvSpPr/>
          <p:nvPr/>
        </p:nvSpPr>
        <p:spPr>
          <a:xfrm>
            <a:off x="457200" y="3968069"/>
            <a:ext cx="6943725" cy="457818"/>
          </a:xfrm>
          <a:prstGeom prst="rect">
            <a:avLst/>
          </a:prstGeom>
        </p:spPr>
        <p:txBody>
          <a:bodyPr wrap="square" lIns="102870" tIns="51435" rIns="102870" bIns="51435">
            <a:spAutoFit/>
          </a:bodyPr>
          <a:lstStyle/>
          <a:p>
            <a:r>
              <a:rPr lang="pl-PL" sz="2300" i="1" dirty="0">
                <a:latin typeface="Arial"/>
                <a:cs typeface="Arial"/>
              </a:rPr>
              <a:t>z</a:t>
            </a:r>
            <a:r>
              <a:rPr lang="pl-PL" sz="2300" dirty="0">
                <a:latin typeface="Arial"/>
                <a:cs typeface="Arial"/>
              </a:rPr>
              <a:t>(Hours) = 0.57 + 0.0653</a:t>
            </a:r>
            <a:r>
              <a:rPr lang="pl-PL" sz="2300" i="1" dirty="0">
                <a:latin typeface="Arial"/>
                <a:cs typeface="Arial"/>
              </a:rPr>
              <a:t>w</a:t>
            </a:r>
            <a:r>
              <a:rPr lang="pl-PL" sz="2300" dirty="0">
                <a:latin typeface="Arial"/>
                <a:cs typeface="Arial"/>
              </a:rPr>
              <a:t> + 0.009</a:t>
            </a:r>
            <a:r>
              <a:rPr lang="pl-PL" sz="2300" i="1" dirty="0">
                <a:latin typeface="Arial"/>
                <a:cs typeface="Arial"/>
              </a:rPr>
              <a:t>x</a:t>
            </a:r>
            <a:r>
              <a:rPr lang="pl-PL" sz="2300" dirty="0">
                <a:latin typeface="Arial"/>
                <a:cs typeface="Arial"/>
              </a:rPr>
              <a:t> + 0.151</a:t>
            </a:r>
            <a:r>
              <a:rPr lang="pl-PL" sz="2300" i="1" dirty="0">
                <a:latin typeface="Arial"/>
                <a:cs typeface="Arial"/>
              </a:rPr>
              <a:t>y</a:t>
            </a:r>
            <a:endParaRPr lang="en-US" sz="2300" i="1" dirty="0">
              <a:latin typeface="Arial"/>
              <a:cs typeface="Arial"/>
            </a:endParaRPr>
          </a:p>
        </p:txBody>
      </p:sp>
    </p:spTree>
    <p:extLst>
      <p:ext uri="{BB962C8B-B14F-4D97-AF65-F5344CB8AC3E}">
        <p14:creationId xmlns:p14="http://schemas.microsoft.com/office/powerpoint/2010/main" val="1679059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When Might Multiple Regression Be Useful?</a:t>
            </a:r>
          </a:p>
        </p:txBody>
      </p:sp>
      <p:sp>
        <p:nvSpPr>
          <p:cNvPr id="3" name="Content Placeholder 2"/>
          <p:cNvSpPr>
            <a:spLocks noGrp="1"/>
          </p:cNvSpPr>
          <p:nvPr>
            <p:ph idx="1"/>
          </p:nvPr>
        </p:nvSpPr>
        <p:spPr>
          <a:xfrm>
            <a:off x="401934" y="1245658"/>
            <a:ext cx="8320035" cy="5014243"/>
          </a:xfrm>
        </p:spPr>
        <p:txBody>
          <a:bodyPr/>
          <a:lstStyle/>
          <a:p>
            <a:r>
              <a:rPr lang="en-US" dirty="0"/>
              <a:t>Multiple implementation languages</a:t>
            </a:r>
          </a:p>
          <a:p>
            <a:r>
              <a:rPr lang="en-US" dirty="0"/>
              <a:t>Use of object libraries</a:t>
            </a:r>
          </a:p>
          <a:p>
            <a:r>
              <a:rPr lang="en-US" dirty="0"/>
              <a:t>Reuse including open source</a:t>
            </a:r>
          </a:p>
          <a:p>
            <a:endParaRPr lang="en-US" dirty="0"/>
          </a:p>
          <a:p>
            <a:r>
              <a:rPr lang="en-US" dirty="0"/>
              <a:t>What else?</a:t>
            </a:r>
          </a:p>
          <a:p>
            <a:endParaRPr lang="en-US" dirty="0"/>
          </a:p>
          <a:p>
            <a:endParaRPr lang="en-US" dirty="0"/>
          </a:p>
          <a:p>
            <a:endParaRPr lang="en-US" dirty="0"/>
          </a:p>
        </p:txBody>
      </p:sp>
    </p:spTree>
    <p:extLst>
      <p:ext uri="{BB962C8B-B14F-4D97-AF65-F5344CB8AC3E}">
        <p14:creationId xmlns:p14="http://schemas.microsoft.com/office/powerpoint/2010/main" val="3652666923"/>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SEI_template.potx</Template>
  <TotalTime>174</TotalTime>
  <Words>824</Words>
  <Application>Microsoft Office PowerPoint</Application>
  <PresentationFormat>On-screen Show (4:3)</PresentationFormat>
  <Paragraphs>191</Paragraphs>
  <Slides>9</Slides>
  <Notes>5</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9</vt:i4>
      </vt:variant>
    </vt:vector>
  </HeadingPairs>
  <TitlesOfParts>
    <vt:vector size="16" baseType="lpstr">
      <vt:lpstr>Arial</vt:lpstr>
      <vt:lpstr>Calibri</vt:lpstr>
      <vt:lpstr>Symbol</vt:lpstr>
      <vt:lpstr>Times New Roman</vt:lpstr>
      <vt:lpstr>SEI_template</vt:lpstr>
      <vt:lpstr>1_SEI_template</vt:lpstr>
      <vt:lpstr>Worksheet</vt:lpstr>
      <vt:lpstr>A Discipline for  Software Engineering  </vt:lpstr>
      <vt:lpstr>Document Markings</vt:lpstr>
      <vt:lpstr>Problem</vt:lpstr>
      <vt:lpstr>Solution</vt:lpstr>
      <vt:lpstr>Linear Regression for Size</vt:lpstr>
      <vt:lpstr>Linear Regression for Effort</vt:lpstr>
      <vt:lpstr>Prediction Interval</vt:lpstr>
      <vt:lpstr>Multiple Regression</vt:lpstr>
      <vt:lpstr>When Might Multiple Regression Be Useful?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kurt60</dc:creator>
  <cp:lastModifiedBy>Sheela Nath</cp:lastModifiedBy>
  <cp:revision>21</cp:revision>
  <cp:lastPrinted>2015-11-05T19:18:24Z</cp:lastPrinted>
  <dcterms:created xsi:type="dcterms:W3CDTF">2018-04-24T19:07:40Z</dcterms:created>
  <dcterms:modified xsi:type="dcterms:W3CDTF">2020-04-22T20:48:16Z</dcterms:modified>
</cp:coreProperties>
</file>